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56" r:id="rId5"/>
    <p:sldId id="275" r:id="rId6"/>
    <p:sldId id="267" r:id="rId7"/>
    <p:sldId id="276" r:id="rId8"/>
    <p:sldId id="264" r:id="rId9"/>
    <p:sldId id="274" r:id="rId10"/>
    <p:sldId id="283" r:id="rId11"/>
    <p:sldId id="281" r:id="rId12"/>
    <p:sldId id="277" r:id="rId13"/>
    <p:sldId id="278" r:id="rId14"/>
    <p:sldId id="279" r:id="rId15"/>
    <p:sldId id="280" r:id="rId16"/>
    <p:sldId id="284" r:id="rId17"/>
    <p:sldId id="286" r:id="rId18"/>
    <p:sldId id="290" r:id="rId19"/>
    <p:sldId id="287" r:id="rId20"/>
    <p:sldId id="288" r:id="rId21"/>
    <p:sldId id="289" r:id="rId22"/>
    <p:sldId id="261" r:id="rId23"/>
    <p:sldId id="270" r:id="rId24"/>
    <p:sldId id="272" r:id="rId25"/>
  </p:sldIdLst>
  <p:sldSz cx="12192000" cy="6858000"/>
  <p:notesSz cx="6858000" cy="9144000"/>
  <p:embeddedFontLst>
    <p:embeddedFont>
      <p:font typeface="Bahnschrift Condensed" panose="020B0502040204020203" pitchFamily="34" charset="0"/>
      <p:regular r:id="rId26"/>
      <p:bold r:id="rId27"/>
    </p:embeddedFont>
    <p:embeddedFont>
      <p:font typeface="Bangers" panose="020B0604020202020204" charset="0"/>
      <p:regular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Franklin Gothic Heavy" panose="020B0903020102020204" pitchFamily="34" charset="0"/>
      <p:regular r:id="rId35"/>
      <p:italic r:id="rId36"/>
    </p:embeddedFont>
    <p:embeddedFont>
      <p:font typeface="Open Sans" panose="020B0606030504020204" pitchFamily="34" charset="0"/>
      <p:regular r:id="rId37"/>
      <p:bold r:id="rId38"/>
      <p:italic r:id="rId39"/>
      <p:boldItalic r:id="rId40"/>
    </p:embeddedFont>
    <p:embeddedFont>
      <p:font typeface="Product Sans" panose="020B0604020202020204" charset="0"/>
      <p:regular r:id="rId41"/>
      <p:bold r:id="rId42"/>
      <p:italic r:id="rId43"/>
      <p:boldItalic r:id="rId44"/>
    </p:embeddedFont>
    <p:embeddedFont>
      <p:font typeface="Work Sans SemiBold" pitchFamily="2" charset="0"/>
      <p:bold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296"/>
    <a:srgbClr val="3184A0"/>
    <a:srgbClr val="0C1E46"/>
    <a:srgbClr val="0071BC"/>
    <a:srgbClr val="00EEF7"/>
    <a:srgbClr val="2B428A"/>
    <a:srgbClr val="223939"/>
    <a:srgbClr val="F7FE00"/>
    <a:srgbClr val="FFD43D"/>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11DC9-8CE6-4C90-A37D-7BDB96BFF0EE}" v="81" dt="2022-06-13T05:43: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1" d="100"/>
          <a:sy n="111" d="100"/>
        </p:scale>
        <p:origin x="594" y="168"/>
      </p:cViewPr>
      <p:guideLst>
        <p:guide orient="horz" pos="2160"/>
        <p:guide pos="3840"/>
        <p:guide pos="7151"/>
        <p:guide pos="506"/>
        <p:guide orient="horz" pos="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88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4755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0618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 id="2147483680" r:id="rId2"/>
    <p:sldLayoutId id="21474836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hyperlink" Target="https://fazendoanossafesta.com.br/2018/12/etiquetas-escolares.html/etiqueta-personalizada-naruto-4/" TargetMode="External"/><Relationship Id="rId3" Type="http://schemas.openxmlformats.org/officeDocument/2006/relationships/hyperlink" Target="https://slidechef.net/templates/free-anime-templates/" TargetMode="External"/><Relationship Id="rId7" Type="http://schemas.openxmlformats.org/officeDocument/2006/relationships/hyperlink" Target="https://www.imagemlegal.com.br/etiquetas-escolares/etiqueta-escolar-personalizada-para-imprimir/attachment/naruto-baby-etiqueta-para-imprimir/" TargetMode="External"/><Relationship Id="rId2" Type="http://schemas.openxmlformats.org/officeDocument/2006/relationships/hyperlink" Target="https://github.com/pushshift/api" TargetMode="External"/><Relationship Id="rId1" Type="http://schemas.openxmlformats.org/officeDocument/2006/relationships/slideLayout" Target="../slideLayouts/slideLayout23.xml"/><Relationship Id="rId6" Type="http://schemas.openxmlformats.org/officeDocument/2006/relationships/hyperlink" Target="https://www.imagemlegal.com.br/etiquetas-escolares/etiqueta-escolar-personalizada-para-imprimir/attachment/etiqueta-escolar-uzumaki-naruto-baby/" TargetMode="External"/><Relationship Id="rId5" Type="http://schemas.openxmlformats.org/officeDocument/2006/relationships/hyperlink" Target="https://www.imagemlegal.com.br/wp-content/uploads/2018/01/Naruto-Etiqueta-Escolar-para-Imprimir.jpg" TargetMode="External"/><Relationship Id="rId4" Type="http://schemas.openxmlformats.org/officeDocument/2006/relationships/hyperlink" Target="https://www.drevio.com/free-printable-naruto-birthday-invitation-template"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contv.com/browse-movie/" TargetMode="External"/><Relationship Id="rId7" Type="http://schemas.openxmlformats.org/officeDocument/2006/relationships/image" Target="../media/image9.png"/><Relationship Id="rId2" Type="http://schemas.openxmlformats.org/officeDocument/2006/relationships/hyperlink" Target="https://www.crunchyroll.com/" TargetMode="External"/><Relationship Id="rId1" Type="http://schemas.openxmlformats.org/officeDocument/2006/relationships/slideLayout" Target="../slideLayouts/slideLayout28.xml"/><Relationship Id="rId6" Type="http://schemas.openxmlformats.org/officeDocument/2006/relationships/hyperlink" Target="https://animedao.live/" TargetMode="External"/><Relationship Id="rId5" Type="http://schemas.openxmlformats.org/officeDocument/2006/relationships/hyperlink" Target="https://kissanime.com.ru/" TargetMode="External"/><Relationship Id="rId4" Type="http://schemas.openxmlformats.org/officeDocument/2006/relationships/hyperlink" Target="https://www.directv.com/strea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File:Ja-Anime.oga" TargetMode="Externa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202B34-7F48-8A9C-F0F3-207EFCA432DA}"/>
              </a:ext>
            </a:extLst>
          </p:cNvPr>
          <p:cNvSpPr txBox="1"/>
          <p:nvPr/>
        </p:nvSpPr>
        <p:spPr>
          <a:xfrm>
            <a:off x="1735494" y="593512"/>
            <a:ext cx="8882743" cy="1107996"/>
          </a:xfrm>
          <a:prstGeom prst="rect">
            <a:avLst/>
          </a:prstGeom>
          <a:noFill/>
        </p:spPr>
        <p:txBody>
          <a:bodyPr wrap="square" rtlCol="0">
            <a:spAutoFit/>
          </a:bodyPr>
          <a:lstStyle/>
          <a:p>
            <a:pPr algn="ctr"/>
            <a:r>
              <a:rPr lang="en-IN" sz="6600" dirty="0">
                <a:solidFill>
                  <a:schemeClr val="tx1">
                    <a:lumMod val="85000"/>
                    <a:lumOff val="15000"/>
                  </a:schemeClr>
                </a:solidFill>
                <a:latin typeface="Bangers" panose="00000500000000000000" pitchFamily="2" charset="0"/>
              </a:rPr>
              <a:t>r/Naruto vs. r/anime</a:t>
            </a:r>
          </a:p>
        </p:txBody>
      </p:sp>
      <p:sp>
        <p:nvSpPr>
          <p:cNvPr id="5" name="TextBox 4">
            <a:extLst>
              <a:ext uri="{FF2B5EF4-FFF2-40B4-BE49-F238E27FC236}">
                <a16:creationId xmlns:a16="http://schemas.microsoft.com/office/drawing/2014/main" id="{5C73F3C2-F206-C8D0-F62A-2B243891E725}"/>
              </a:ext>
            </a:extLst>
          </p:cNvPr>
          <p:cNvSpPr txBox="1"/>
          <p:nvPr/>
        </p:nvSpPr>
        <p:spPr>
          <a:xfrm>
            <a:off x="3376345" y="1556644"/>
            <a:ext cx="5439310" cy="584775"/>
          </a:xfrm>
          <a:prstGeom prst="rect">
            <a:avLst/>
          </a:prstGeom>
          <a:noFill/>
        </p:spPr>
        <p:txBody>
          <a:bodyPr wrap="none" rtlCol="0">
            <a:spAutoFit/>
          </a:bodyPr>
          <a:lstStyle/>
          <a:p>
            <a:pPr algn="ctr"/>
            <a:r>
              <a:rPr lang="en-IN" sz="1600" spc="300" dirty="0">
                <a:latin typeface="Bangers" panose="00000500000000000000" pitchFamily="2" charset="0"/>
              </a:rPr>
              <a:t>A presentation on classification models using </a:t>
            </a:r>
          </a:p>
          <a:p>
            <a:pPr algn="ctr"/>
            <a:r>
              <a:rPr lang="en-IN" sz="1600" spc="300" dirty="0">
                <a:latin typeface="Bangers" panose="00000500000000000000" pitchFamily="2" charset="0"/>
              </a:rPr>
              <a:t>Early 21</a:t>
            </a:r>
            <a:r>
              <a:rPr lang="en-IN" sz="1600" spc="300" baseline="30000" dirty="0">
                <a:latin typeface="Bangers" panose="00000500000000000000" pitchFamily="2" charset="0"/>
              </a:rPr>
              <a:t>st</a:t>
            </a:r>
            <a:r>
              <a:rPr lang="en-IN" sz="1600" spc="300" dirty="0">
                <a:latin typeface="Bangers" panose="00000500000000000000" pitchFamily="2" charset="0"/>
              </a:rPr>
              <a:t> century machine learning techniques</a:t>
            </a:r>
          </a:p>
        </p:txBody>
      </p:sp>
      <p:pic>
        <p:nvPicPr>
          <p:cNvPr id="8" name="Picture 7" descr="A picture containing vector graphics&#10;&#10;Description automatically generated">
            <a:extLst>
              <a:ext uri="{FF2B5EF4-FFF2-40B4-BE49-F238E27FC236}">
                <a16:creationId xmlns:a16="http://schemas.microsoft.com/office/drawing/2014/main" id="{F80DABF1-A017-464C-381B-F69EA12B7C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rot="790580">
            <a:off x="594088" y="1179340"/>
            <a:ext cx="2637064" cy="2256656"/>
          </a:xfrm>
          <a:prstGeom prst="rect">
            <a:avLst/>
          </a:prstGeom>
          <a:noFill/>
        </p:spPr>
      </p:pic>
      <p:pic>
        <p:nvPicPr>
          <p:cNvPr id="10" name="Picture 9">
            <a:extLst>
              <a:ext uri="{FF2B5EF4-FFF2-40B4-BE49-F238E27FC236}">
                <a16:creationId xmlns:a16="http://schemas.microsoft.com/office/drawing/2014/main" id="{200717E6-8956-7B76-BDCC-9BCCF96ED9E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275717" y="1013644"/>
            <a:ext cx="2252770" cy="1621378"/>
          </a:xfrm>
          <a:prstGeom prst="rect">
            <a:avLst/>
          </a:prstGeom>
          <a:noFill/>
        </p:spPr>
      </p:pic>
      <p:pic>
        <p:nvPicPr>
          <p:cNvPr id="86" name="Picture 85">
            <a:extLst>
              <a:ext uri="{FF2B5EF4-FFF2-40B4-BE49-F238E27FC236}">
                <a16:creationId xmlns:a16="http://schemas.microsoft.com/office/drawing/2014/main" id="{17DB76B6-1729-521A-E3E5-BAA17BF4856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40677" y="4504096"/>
            <a:ext cx="3147333" cy="2581267"/>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FA07B14D-F594-8294-7149-8C94FC52C41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712313" y="5602769"/>
            <a:ext cx="2619589" cy="1323438"/>
          </a:xfrm>
          <a:prstGeom prst="rect">
            <a:avLst/>
          </a:prstGeom>
        </p:spPr>
      </p:pic>
      <p:pic>
        <p:nvPicPr>
          <p:cNvPr id="82" name="Picture 81" descr="A picture containing toy, doll, vector graphics&#10;&#10;Description automatically generated">
            <a:extLst>
              <a:ext uri="{FF2B5EF4-FFF2-40B4-BE49-F238E27FC236}">
                <a16:creationId xmlns:a16="http://schemas.microsoft.com/office/drawing/2014/main" id="{FA928055-F7CE-D02E-5C7F-208BD48AF95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2475829" y="4075387"/>
            <a:ext cx="3147332" cy="3054764"/>
          </a:xfrm>
          <a:prstGeom prst="rect">
            <a:avLst/>
          </a:prstGeom>
        </p:spPr>
      </p:pic>
      <p:pic>
        <p:nvPicPr>
          <p:cNvPr id="84" name="Picture 83" descr="A person wearing a garment&#10;&#10;Description automatically generated with medium confidence">
            <a:extLst>
              <a:ext uri="{FF2B5EF4-FFF2-40B4-BE49-F238E27FC236}">
                <a16:creationId xmlns:a16="http://schemas.microsoft.com/office/drawing/2014/main" id="{D9C4AE40-F680-BD3E-BF87-EBEB200A1C79}"/>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155658" y="3627520"/>
            <a:ext cx="3036342" cy="3225326"/>
          </a:xfrm>
          <a:prstGeom prst="rect">
            <a:avLst/>
          </a:prstGeom>
        </p:spPr>
      </p:pic>
      <p:pic>
        <p:nvPicPr>
          <p:cNvPr id="88" name="Picture 87" descr="A cartoon of a person&#10;&#10;Description automatically generated with low confidence">
            <a:extLst>
              <a:ext uri="{FF2B5EF4-FFF2-40B4-BE49-F238E27FC236}">
                <a16:creationId xmlns:a16="http://schemas.microsoft.com/office/drawing/2014/main" id="{9CDC6121-9382-E8B8-E0C9-E4A89C8343ED}"/>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4827631" y="3066947"/>
            <a:ext cx="4194476" cy="4063204"/>
          </a:xfrm>
          <a:prstGeom prst="rect">
            <a:avLst/>
          </a:prstGeom>
        </p:spPr>
      </p:pic>
      <p:sp>
        <p:nvSpPr>
          <p:cNvPr id="2" name="TextBox 1">
            <a:extLst>
              <a:ext uri="{FF2B5EF4-FFF2-40B4-BE49-F238E27FC236}">
                <a16:creationId xmlns:a16="http://schemas.microsoft.com/office/drawing/2014/main" id="{ED3F5A3C-95F8-D531-0B7E-AF9A8CE8B55F}"/>
              </a:ext>
            </a:extLst>
          </p:cNvPr>
          <p:cNvSpPr txBox="1"/>
          <p:nvPr/>
        </p:nvSpPr>
        <p:spPr>
          <a:xfrm>
            <a:off x="2634450" y="2498939"/>
            <a:ext cx="7856072" cy="523220"/>
          </a:xfrm>
          <a:prstGeom prst="rect">
            <a:avLst/>
          </a:prstGeom>
          <a:noFill/>
        </p:spPr>
        <p:txBody>
          <a:bodyPr wrap="square" rtlCol="0">
            <a:spAutoFit/>
          </a:bodyPr>
          <a:lstStyle/>
          <a:p>
            <a:pPr algn="ctr"/>
            <a:r>
              <a:rPr lang="en-IN" sz="2800" spc="300" dirty="0">
                <a:latin typeface="Bangers" panose="00000500000000000000" pitchFamily="2" charset="0"/>
              </a:rPr>
              <a:t>Presented by: Daniel wang </a:t>
            </a:r>
            <a:r>
              <a:rPr lang="en-IN" sz="1100" spc="300" dirty="0">
                <a:latin typeface="Bangers" panose="00000500000000000000" pitchFamily="2" charset="0"/>
              </a:rPr>
              <a:t>(of the Neo-earth research council)</a:t>
            </a:r>
          </a:p>
        </p:txBody>
      </p:sp>
    </p:spTree>
    <p:extLst>
      <p:ext uri="{BB962C8B-B14F-4D97-AF65-F5344CB8AC3E}">
        <p14:creationId xmlns:p14="http://schemas.microsoft.com/office/powerpoint/2010/main" val="233725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 calendar">
            <a:extLst>
              <a:ext uri="{FF2B5EF4-FFF2-40B4-BE49-F238E27FC236}">
                <a16:creationId xmlns:a16="http://schemas.microsoft.com/office/drawing/2014/main" id="{AE8B29F7-731B-943B-B4E5-FC20D4DB6880}"/>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592C5-1BE7-8672-1C2E-C14BAB2DA0D6}"/>
              </a:ext>
            </a:extLst>
          </p:cNvPr>
          <p:cNvSpPr>
            <a:spLocks noGrp="1"/>
          </p:cNvSpPr>
          <p:nvPr>
            <p:ph type="title"/>
          </p:nvPr>
        </p:nvSpPr>
        <p:spPr>
          <a:xfrm>
            <a:off x="331893" y="77325"/>
            <a:ext cx="10656891" cy="928515"/>
          </a:xfrm>
        </p:spPr>
        <p:txBody>
          <a:bodyPr vert="horz" lIns="91440" tIns="45720" rIns="91440" bIns="45720" rtlCol="0" anchor="t">
            <a:normAutofit/>
          </a:bodyPr>
          <a:lstStyle/>
          <a:p>
            <a:r>
              <a:rPr lang="en-US" sz="5200" dirty="0">
                <a:solidFill>
                  <a:srgbClr val="FFFFFF"/>
                </a:solidFill>
              </a:rPr>
              <a:t>Naïve Bayes </a:t>
            </a:r>
            <a:r>
              <a:rPr lang="en-US" sz="3100" dirty="0">
                <a:solidFill>
                  <a:srgbClr val="FFFFFF"/>
                </a:solidFill>
              </a:rPr>
              <a:t>(w/ Standard </a:t>
            </a:r>
            <a:r>
              <a:rPr lang="en-US" sz="3100" dirty="0" err="1">
                <a:solidFill>
                  <a:srgbClr val="FFFFFF"/>
                </a:solidFill>
              </a:rPr>
              <a:t>CountVectorizer</a:t>
            </a:r>
            <a:r>
              <a:rPr lang="en-US" sz="3100" dirty="0">
                <a:solidFill>
                  <a:srgbClr val="FFFFFF"/>
                </a:solidFill>
              </a:rPr>
              <a:t>)</a:t>
            </a:r>
          </a:p>
        </p:txBody>
      </p:sp>
      <p:sp>
        <p:nvSpPr>
          <p:cNvPr id="22" name="Rectangle 2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treemap chart&#10;&#10;Description automatically generated">
            <a:extLst>
              <a:ext uri="{FF2B5EF4-FFF2-40B4-BE49-F238E27FC236}">
                <a16:creationId xmlns:a16="http://schemas.microsoft.com/office/drawing/2014/main" id="{B8ECC7B2-70A1-3B84-A8D1-64F70E60B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88" y="1321563"/>
            <a:ext cx="5065786" cy="4389129"/>
          </a:xfrm>
          <a:prstGeom prst="rect">
            <a:avLst/>
          </a:prstGeom>
        </p:spPr>
      </p:pic>
    </p:spTree>
    <p:extLst>
      <p:ext uri="{BB962C8B-B14F-4D97-AF65-F5344CB8AC3E}">
        <p14:creationId xmlns:p14="http://schemas.microsoft.com/office/powerpoint/2010/main" val="42208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board">
            <a:extLst>
              <a:ext uri="{FF2B5EF4-FFF2-40B4-BE49-F238E27FC236}">
                <a16:creationId xmlns:a16="http://schemas.microsoft.com/office/drawing/2014/main" id="{45061325-AF80-BDA4-44C7-866F1AD108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16"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B7BCE-502D-B10A-E712-690E7CFD4F65}"/>
              </a:ext>
            </a:extLst>
          </p:cNvPr>
          <p:cNvSpPr>
            <a:spLocks noGrp="1"/>
          </p:cNvSpPr>
          <p:nvPr>
            <p:ph type="title"/>
          </p:nvPr>
        </p:nvSpPr>
        <p:spPr>
          <a:xfrm>
            <a:off x="331893" y="77325"/>
            <a:ext cx="10656891" cy="715155"/>
          </a:xfrm>
        </p:spPr>
        <p:txBody>
          <a:bodyPr vert="horz" lIns="91440" tIns="45720" rIns="91440" bIns="45720" rtlCol="0" anchor="t">
            <a:normAutofit fontScale="90000"/>
          </a:bodyPr>
          <a:lstStyle/>
          <a:p>
            <a:r>
              <a:rPr lang="en-US" sz="5200" dirty="0">
                <a:solidFill>
                  <a:srgbClr val="FFFFFF"/>
                </a:solidFill>
              </a:rPr>
              <a:t>NB w/ </a:t>
            </a:r>
            <a:r>
              <a:rPr lang="en-US" sz="5200" dirty="0" err="1">
                <a:solidFill>
                  <a:srgbClr val="FFFFFF"/>
                </a:solidFill>
              </a:rPr>
              <a:t>TfidfVectorizer</a:t>
            </a:r>
            <a:br>
              <a:rPr lang="en-US" sz="5200" dirty="0">
                <a:solidFill>
                  <a:srgbClr val="FFFFFF"/>
                </a:solidFill>
              </a:rPr>
            </a:br>
            <a:endParaRPr lang="en-US" sz="5200" dirty="0">
              <a:solidFill>
                <a:srgbClr val="FFFFFF"/>
              </a:solidFill>
            </a:endParaRPr>
          </a:p>
        </p:txBody>
      </p:sp>
      <p:sp>
        <p:nvSpPr>
          <p:cNvPr id="17"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treemap chart&#10;&#10;Description automatically generated">
            <a:extLst>
              <a:ext uri="{FF2B5EF4-FFF2-40B4-BE49-F238E27FC236}">
                <a16:creationId xmlns:a16="http://schemas.microsoft.com/office/drawing/2014/main" id="{6C5028D3-5A97-DBA8-AF2D-B2D233EBA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160" y="1129954"/>
            <a:ext cx="5065786" cy="4389129"/>
          </a:xfrm>
          <a:prstGeom prst="rect">
            <a:avLst/>
          </a:prstGeom>
        </p:spPr>
      </p:pic>
    </p:spTree>
    <p:extLst>
      <p:ext uri="{BB962C8B-B14F-4D97-AF65-F5344CB8AC3E}">
        <p14:creationId xmlns:p14="http://schemas.microsoft.com/office/powerpoint/2010/main" val="148576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y figurine holding an object&#10;&#10;Description automatically generated with low confidence">
            <a:extLst>
              <a:ext uri="{FF2B5EF4-FFF2-40B4-BE49-F238E27FC236}">
                <a16:creationId xmlns:a16="http://schemas.microsoft.com/office/drawing/2014/main" id="{F7D58F82-1A5E-7479-938D-D61F5E8003A8}"/>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CD9E-4167-D5E9-D609-9046FA86E45C}"/>
              </a:ext>
            </a:extLst>
          </p:cNvPr>
          <p:cNvSpPr>
            <a:spLocks noGrp="1"/>
          </p:cNvSpPr>
          <p:nvPr>
            <p:ph type="title"/>
          </p:nvPr>
        </p:nvSpPr>
        <p:spPr>
          <a:xfrm>
            <a:off x="352213" y="219565"/>
            <a:ext cx="10656891" cy="796435"/>
          </a:xfrm>
        </p:spPr>
        <p:txBody>
          <a:bodyPr vert="horz" lIns="91440" tIns="45720" rIns="91440" bIns="45720" rtlCol="0" anchor="t">
            <a:normAutofit fontScale="90000"/>
          </a:bodyPr>
          <a:lstStyle/>
          <a:p>
            <a:r>
              <a:rPr lang="en-US" sz="5200" dirty="0">
                <a:solidFill>
                  <a:srgbClr val="FFFFFF"/>
                </a:solidFill>
                <a:highlight>
                  <a:srgbClr val="000000"/>
                </a:highlight>
              </a:rPr>
              <a:t>Random Forest</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A656740-BE80-0883-60DA-B86D1AEA4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35" y="1143000"/>
            <a:ext cx="52768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54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2" y="0"/>
            <a:ext cx="10656891" cy="3902673"/>
          </a:xfrm>
        </p:spPr>
        <p:txBody>
          <a:bodyPr vert="horz" lIns="91440" tIns="45720" rIns="91440" bIns="45720" rtlCol="0" anchor="t">
            <a:normAutofit/>
          </a:bodyPr>
          <a:lstStyle/>
          <a:p>
            <a:r>
              <a:rPr lang="en-US" sz="5200" dirty="0">
                <a:solidFill>
                  <a:srgbClr val="FFFFFF"/>
                </a:solidFill>
                <a:highlight>
                  <a:srgbClr val="0D4296"/>
                </a:highlight>
              </a:rPr>
              <a:t>K Nearest Neighbors</a:t>
            </a:r>
          </a:p>
        </p:txBody>
      </p:sp>
      <p:pic>
        <p:nvPicPr>
          <p:cNvPr id="1028" name="Picture 4">
            <a:extLst>
              <a:ext uri="{FF2B5EF4-FFF2-40B4-BE49-F238E27FC236}">
                <a16:creationId xmlns:a16="http://schemas.microsoft.com/office/drawing/2014/main" id="{9D6FED21-721E-9237-24E1-FCD140F62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013" y="980445"/>
            <a:ext cx="52006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0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7F025-E430-2481-3C5C-2E3F53D95572}"/>
              </a:ext>
            </a:extLst>
          </p:cNvPr>
          <p:cNvSpPr txBox="1"/>
          <p:nvPr/>
        </p:nvSpPr>
        <p:spPr>
          <a:xfrm>
            <a:off x="2187861" y="3125120"/>
            <a:ext cx="7587783" cy="2308324"/>
          </a:xfrm>
          <a:prstGeom prst="rect">
            <a:avLst/>
          </a:prstGeom>
          <a:noFill/>
        </p:spPr>
        <p:txBody>
          <a:bodyPr wrap="none" rtlCol="0">
            <a:spAutoFit/>
          </a:bodyPr>
          <a:lstStyle/>
          <a:p>
            <a:pPr marL="742950" indent="-742950">
              <a:buFont typeface="+mj-lt"/>
              <a:buAutoNum type="arabicPeriod"/>
            </a:pPr>
            <a:r>
              <a:rPr lang="en-IN" sz="3600" dirty="0">
                <a:solidFill>
                  <a:schemeClr val="bg1"/>
                </a:solidFill>
                <a:latin typeface="Franklin Gothic Heavy" panose="020B0903020102020204" pitchFamily="34" charset="0"/>
              </a:rPr>
              <a:t>Random Forest		88.03% </a:t>
            </a:r>
          </a:p>
          <a:p>
            <a:pPr marL="742950" indent="-742950">
              <a:buFont typeface="+mj-lt"/>
              <a:buAutoNum type="arabicPeriod"/>
            </a:pPr>
            <a:r>
              <a:rPr lang="en-IN" sz="3600" dirty="0" err="1">
                <a:solidFill>
                  <a:schemeClr val="bg1"/>
                </a:solidFill>
                <a:latin typeface="Franklin Gothic Heavy" panose="020B0903020102020204" pitchFamily="34" charset="0"/>
              </a:rPr>
              <a:t>TfidfVectorizer</a:t>
            </a:r>
            <a:r>
              <a:rPr lang="en-IN" sz="3600" dirty="0">
                <a:solidFill>
                  <a:schemeClr val="bg1"/>
                </a:solidFill>
                <a:latin typeface="Franklin Gothic Heavy" panose="020B0903020102020204" pitchFamily="34" charset="0"/>
              </a:rPr>
              <a:t> 		87.12%</a:t>
            </a:r>
          </a:p>
          <a:p>
            <a:pPr marL="742950" indent="-742950">
              <a:buFont typeface="+mj-lt"/>
              <a:buAutoNum type="arabicPeriod"/>
            </a:pPr>
            <a:r>
              <a:rPr lang="en-IN" sz="3600" dirty="0">
                <a:solidFill>
                  <a:schemeClr val="bg1"/>
                </a:solidFill>
                <a:latin typeface="Franklin Gothic Heavy" panose="020B0903020102020204" pitchFamily="34" charset="0"/>
              </a:rPr>
              <a:t>Naive Bayes 			86.28%</a:t>
            </a:r>
          </a:p>
          <a:p>
            <a:pPr marL="742950" indent="-742950">
              <a:buFont typeface="+mj-lt"/>
              <a:buAutoNum type="arabicPeriod"/>
            </a:pPr>
            <a:r>
              <a:rPr lang="en-IN" sz="3600" dirty="0">
                <a:solidFill>
                  <a:schemeClr val="bg1"/>
                </a:solidFill>
                <a:latin typeface="Franklin Gothic Heavy" panose="020B0903020102020204" pitchFamily="34" charset="0"/>
              </a:rPr>
              <a:t>K Nearest </a:t>
            </a:r>
            <a:r>
              <a:rPr lang="en-IN" sz="3600" dirty="0" err="1">
                <a:solidFill>
                  <a:schemeClr val="bg1"/>
                </a:solidFill>
                <a:latin typeface="Franklin Gothic Heavy" panose="020B0903020102020204" pitchFamily="34" charset="0"/>
              </a:rPr>
              <a:t>Neighbors</a:t>
            </a:r>
            <a:r>
              <a:rPr lang="en-IN" sz="3600" dirty="0">
                <a:solidFill>
                  <a:schemeClr val="bg1"/>
                </a:solidFill>
                <a:latin typeface="Franklin Gothic Heavy" panose="020B0903020102020204" pitchFamily="34" charset="0"/>
              </a:rPr>
              <a:t>	75.19% </a:t>
            </a:r>
          </a:p>
        </p:txBody>
      </p:sp>
      <p:sp>
        <p:nvSpPr>
          <p:cNvPr id="3" name="TextBox 2">
            <a:extLst>
              <a:ext uri="{FF2B5EF4-FFF2-40B4-BE49-F238E27FC236}">
                <a16:creationId xmlns:a16="http://schemas.microsoft.com/office/drawing/2014/main" id="{60FD3A6E-7B40-E392-7D5D-A1FAF97B191B}"/>
              </a:ext>
            </a:extLst>
          </p:cNvPr>
          <p:cNvSpPr txBox="1"/>
          <p:nvPr/>
        </p:nvSpPr>
        <p:spPr>
          <a:xfrm>
            <a:off x="2780834" y="414160"/>
            <a:ext cx="6630341"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Final Rankings</a:t>
            </a:r>
          </a:p>
        </p:txBody>
      </p:sp>
      <p:sp>
        <p:nvSpPr>
          <p:cNvPr id="4" name="TextBox 3">
            <a:extLst>
              <a:ext uri="{FF2B5EF4-FFF2-40B4-BE49-F238E27FC236}">
                <a16:creationId xmlns:a16="http://schemas.microsoft.com/office/drawing/2014/main" id="{D86F7600-DDE6-E9F0-E482-E54111112A34}"/>
              </a:ext>
            </a:extLst>
          </p:cNvPr>
          <p:cNvSpPr txBox="1"/>
          <p:nvPr/>
        </p:nvSpPr>
        <p:spPr>
          <a:xfrm>
            <a:off x="1805305" y="2363121"/>
            <a:ext cx="7697556" cy="646331"/>
          </a:xfrm>
          <a:prstGeom prst="rect">
            <a:avLst/>
          </a:prstGeom>
          <a:noFill/>
        </p:spPr>
        <p:txBody>
          <a:bodyPr wrap="none" rtlCol="0">
            <a:spAutoFit/>
          </a:bodyPr>
          <a:lstStyle/>
          <a:p>
            <a:r>
              <a:rPr lang="en-IN" sz="3600" u="sng" dirty="0">
                <a:solidFill>
                  <a:schemeClr val="bg1"/>
                </a:solidFill>
                <a:latin typeface="Franklin Gothic Heavy" panose="020B0903020102020204" pitchFamily="34" charset="0"/>
              </a:rPr>
              <a:t>Rank  	Algorithm		Accuracy</a:t>
            </a:r>
          </a:p>
        </p:txBody>
      </p:sp>
    </p:spTree>
    <p:extLst>
      <p:ext uri="{BB962C8B-B14F-4D97-AF65-F5344CB8AC3E}">
        <p14:creationId xmlns:p14="http://schemas.microsoft.com/office/powerpoint/2010/main" val="90472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a:extLst>
              <a:ext uri="{FF2B5EF4-FFF2-40B4-BE49-F238E27FC236}">
                <a16:creationId xmlns:a16="http://schemas.microsoft.com/office/drawing/2014/main" id="{7E44B9AC-84D0-4117-4116-F54EFE12705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8" name="Freeform: Shape 7">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61ADD94-9729-B719-E293-BF2BFDCD12AD}"/>
              </a:ext>
            </a:extLst>
          </p:cNvPr>
          <p:cNvSpPr txBox="1">
            <a:spLocks/>
          </p:cNvSpPr>
          <p:nvPr/>
        </p:nvSpPr>
        <p:spPr>
          <a:xfrm>
            <a:off x="331893" y="77325"/>
            <a:ext cx="10656891" cy="928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t>Most common words</a:t>
            </a:r>
          </a:p>
        </p:txBody>
      </p:sp>
      <p:pic>
        <p:nvPicPr>
          <p:cNvPr id="6" name="Picture 5" descr="Chart, bar chart&#10;&#10;Description automatically generated">
            <a:extLst>
              <a:ext uri="{FF2B5EF4-FFF2-40B4-BE49-F238E27FC236}">
                <a16:creationId xmlns:a16="http://schemas.microsoft.com/office/drawing/2014/main" id="{DE38BDA4-7FD1-9A96-549F-1BAAA3506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75" y="1182221"/>
            <a:ext cx="5330963" cy="4142240"/>
          </a:xfrm>
          <a:prstGeom prst="rect">
            <a:avLst/>
          </a:prstGeom>
        </p:spPr>
      </p:pic>
      <p:pic>
        <p:nvPicPr>
          <p:cNvPr id="9" name="Picture 8" descr="Chart, bar chart&#10;&#10;Description automatically generated">
            <a:extLst>
              <a:ext uri="{FF2B5EF4-FFF2-40B4-BE49-F238E27FC236}">
                <a16:creationId xmlns:a16="http://schemas.microsoft.com/office/drawing/2014/main" id="{500E406B-1F3F-436D-B5D0-CAA13CD6B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271" y="1182221"/>
            <a:ext cx="5413259" cy="4142240"/>
          </a:xfrm>
          <a:prstGeom prst="rect">
            <a:avLst/>
          </a:prstGeom>
        </p:spPr>
      </p:pic>
    </p:spTree>
    <p:extLst>
      <p:ext uri="{BB962C8B-B14F-4D97-AF65-F5344CB8AC3E}">
        <p14:creationId xmlns:p14="http://schemas.microsoft.com/office/powerpoint/2010/main" val="94084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calendar">
            <a:extLst>
              <a:ext uri="{FF2B5EF4-FFF2-40B4-BE49-F238E27FC236}">
                <a16:creationId xmlns:a16="http://schemas.microsoft.com/office/drawing/2014/main" id="{AE8B29F7-731B-943B-B4E5-FC20D4DB6880}"/>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23592C5-1BE7-8672-1C2E-C14BAB2DA0D6}"/>
              </a:ext>
            </a:extLst>
          </p:cNvPr>
          <p:cNvSpPr>
            <a:spLocks noGrp="1"/>
          </p:cNvSpPr>
          <p:nvPr>
            <p:ph type="title"/>
          </p:nvPr>
        </p:nvSpPr>
        <p:spPr>
          <a:xfrm>
            <a:off x="331893" y="77325"/>
            <a:ext cx="10656891" cy="928515"/>
          </a:xfrm>
        </p:spPr>
        <p:txBody>
          <a:bodyPr vert="horz" lIns="91440" tIns="45720" rIns="91440" bIns="45720" rtlCol="0" anchor="t">
            <a:normAutofit/>
          </a:bodyPr>
          <a:lstStyle/>
          <a:p>
            <a:r>
              <a:rPr lang="en-US" sz="5200" dirty="0">
                <a:solidFill>
                  <a:srgbClr val="FFFFFF"/>
                </a:solidFill>
              </a:rPr>
              <a:t>Most common words</a:t>
            </a:r>
          </a:p>
        </p:txBody>
      </p:sp>
      <p:pic>
        <p:nvPicPr>
          <p:cNvPr id="1026" name="Picture 2">
            <a:extLst>
              <a:ext uri="{FF2B5EF4-FFF2-40B4-BE49-F238E27FC236}">
                <a16:creationId xmlns:a16="http://schemas.microsoft.com/office/drawing/2014/main" id="{639CA78A-7AFE-99FA-3B1F-6DF53126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971" y="1271587"/>
            <a:ext cx="55149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oy figurine holding an object&#10;&#10;Description automatically generated with low confidence">
            <a:extLst>
              <a:ext uri="{FF2B5EF4-FFF2-40B4-BE49-F238E27FC236}">
                <a16:creationId xmlns:a16="http://schemas.microsoft.com/office/drawing/2014/main" id="{F7D58F82-1A5E-7479-938D-D61F5E8003A8}"/>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 name="Title 1">
            <a:extLst>
              <a:ext uri="{FF2B5EF4-FFF2-40B4-BE49-F238E27FC236}">
                <a16:creationId xmlns:a16="http://schemas.microsoft.com/office/drawing/2014/main" id="{FB10CD9E-4167-D5E9-D609-9046FA86E45C}"/>
              </a:ext>
            </a:extLst>
          </p:cNvPr>
          <p:cNvSpPr>
            <a:spLocks noGrp="1"/>
          </p:cNvSpPr>
          <p:nvPr>
            <p:ph type="title"/>
          </p:nvPr>
        </p:nvSpPr>
        <p:spPr>
          <a:xfrm>
            <a:off x="352213" y="219565"/>
            <a:ext cx="10656891" cy="796435"/>
          </a:xfrm>
        </p:spPr>
        <p:txBody>
          <a:bodyPr vert="horz" lIns="91440" tIns="45720" rIns="91440" bIns="45720" rtlCol="0" anchor="t">
            <a:normAutofit fontScale="90000"/>
          </a:bodyPr>
          <a:lstStyle/>
          <a:p>
            <a:r>
              <a:rPr lang="en-US" sz="5200" dirty="0">
                <a:solidFill>
                  <a:srgbClr val="FFFFFF"/>
                </a:solidFill>
                <a:highlight>
                  <a:srgbClr val="000000"/>
                </a:highlight>
              </a:rPr>
              <a:t>Most common bigrams</a:t>
            </a:r>
          </a:p>
        </p:txBody>
      </p:sp>
      <p:pic>
        <p:nvPicPr>
          <p:cNvPr id="2050" name="Picture 2">
            <a:extLst>
              <a:ext uri="{FF2B5EF4-FFF2-40B4-BE49-F238E27FC236}">
                <a16:creationId xmlns:a16="http://schemas.microsoft.com/office/drawing/2014/main" id="{9249BF16-ECDE-F5BD-97B3-8D6AD7616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271587"/>
            <a:ext cx="63055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45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2" y="0"/>
            <a:ext cx="10656891" cy="3902673"/>
          </a:xfrm>
        </p:spPr>
        <p:txBody>
          <a:bodyPr vert="horz" lIns="91440" tIns="45720" rIns="91440" bIns="45720" rtlCol="0" anchor="t">
            <a:normAutofit/>
          </a:bodyPr>
          <a:lstStyle/>
          <a:p>
            <a:r>
              <a:rPr lang="en-US" sz="5200" dirty="0">
                <a:solidFill>
                  <a:srgbClr val="FFFFFF"/>
                </a:solidFill>
                <a:highlight>
                  <a:srgbClr val="0D4296"/>
                </a:highlight>
              </a:rPr>
              <a:t>Most common trigrams</a:t>
            </a:r>
          </a:p>
        </p:txBody>
      </p:sp>
      <p:pic>
        <p:nvPicPr>
          <p:cNvPr id="3074" name="Picture 2">
            <a:extLst>
              <a:ext uri="{FF2B5EF4-FFF2-40B4-BE49-F238E27FC236}">
                <a16:creationId xmlns:a16="http://schemas.microsoft.com/office/drawing/2014/main" id="{55FB659D-2F7B-3791-C3C6-9C81C0946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8" y="1271587"/>
            <a:ext cx="65246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7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43943" cy="4321685"/>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56705" y="2301788"/>
            <a:ext cx="6678591" cy="299858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7A033C3-7972-FEB2-1F4B-F183280217F6}"/>
              </a:ext>
            </a:extLst>
          </p:cNvPr>
          <p:cNvSpPr txBox="1"/>
          <p:nvPr/>
        </p:nvSpPr>
        <p:spPr>
          <a:xfrm>
            <a:off x="4734091" y="1400253"/>
            <a:ext cx="2723823"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Conclusions</a:t>
            </a:r>
          </a:p>
        </p:txBody>
      </p:sp>
      <p:sp>
        <p:nvSpPr>
          <p:cNvPr id="10" name="TextBox 9">
            <a:extLst>
              <a:ext uri="{FF2B5EF4-FFF2-40B4-BE49-F238E27FC236}">
                <a16:creationId xmlns:a16="http://schemas.microsoft.com/office/drawing/2014/main" id="{BDB68679-2387-DDAA-34F6-634BBEDFF93F}"/>
              </a:ext>
            </a:extLst>
          </p:cNvPr>
          <p:cNvSpPr txBox="1"/>
          <p:nvPr/>
        </p:nvSpPr>
        <p:spPr>
          <a:xfrm>
            <a:off x="2901820" y="2568611"/>
            <a:ext cx="6456784" cy="2555828"/>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Random Forest </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(with unlimited depth, single-word n-grams only, and without using stop words) narrowly outperformed its competitors with an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accuracy of 88.03%</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algn="ctr">
              <a:lnSpc>
                <a:spcPct val="150000"/>
              </a:lnSpc>
            </a:pPr>
            <a:endPar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Based on our findings, all techniques explored yielded better classification results than our baseline.  The text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discussions from r/anime CAN be reliably differentiated from those of r/Naruto</a:t>
            </a:r>
          </a:p>
          <a:p>
            <a:pPr algn="ctr">
              <a:lnSpc>
                <a:spcPct val="150000"/>
              </a:lnSpc>
            </a:pPr>
            <a:endPar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results of our study provide an interesting window into early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alpha-Earth pop culture as well as the contemporary data science techniques of the era.</a:t>
            </a:r>
            <a:endParaRPr lang="en-IN" sz="12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46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D7EC6-3F12-4418-6D5F-B1B5B5940E88}"/>
              </a:ext>
            </a:extLst>
          </p:cNvPr>
          <p:cNvSpPr txBox="1"/>
          <p:nvPr/>
        </p:nvSpPr>
        <p:spPr>
          <a:xfrm>
            <a:off x="4008730" y="2784986"/>
            <a:ext cx="4174541"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WELCOME</a:t>
            </a:r>
          </a:p>
        </p:txBody>
      </p:sp>
      <p:sp>
        <p:nvSpPr>
          <p:cNvPr id="3" name="TextBox 2">
            <a:extLst>
              <a:ext uri="{FF2B5EF4-FFF2-40B4-BE49-F238E27FC236}">
                <a16:creationId xmlns:a16="http://schemas.microsoft.com/office/drawing/2014/main" id="{AA77A850-E699-0AE5-1DC8-329DCC549D69}"/>
              </a:ext>
            </a:extLst>
          </p:cNvPr>
          <p:cNvSpPr txBox="1"/>
          <p:nvPr/>
        </p:nvSpPr>
        <p:spPr>
          <a:xfrm>
            <a:off x="3156733" y="-134357"/>
            <a:ext cx="5878532" cy="1015663"/>
          </a:xfrm>
          <a:prstGeom prst="rect">
            <a:avLst/>
          </a:prstGeom>
          <a:noFill/>
        </p:spPr>
        <p:txBody>
          <a:bodyPr wrap="none" rtlCol="0">
            <a:spAutoFit/>
          </a:bodyPr>
          <a:lstStyle/>
          <a:p>
            <a:pPr algn="ctr"/>
            <a:r>
              <a:rPr lang="en-US" sz="6000" dirty="0">
                <a:solidFill>
                  <a:schemeClr val="tx1">
                    <a:lumMod val="85000"/>
                    <a:lumOff val="15000"/>
                  </a:schemeClr>
                </a:solidFill>
                <a:latin typeface="Bahnschrift Condensed" panose="020B0502040204020203" pitchFamily="34" charset="0"/>
              </a:rPr>
              <a:t>3023 Mars Conference</a:t>
            </a:r>
            <a:endParaRPr lang="en-IN" sz="4000" dirty="0">
              <a:solidFill>
                <a:schemeClr val="tx1">
                  <a:lumMod val="85000"/>
                  <a:lumOff val="15000"/>
                </a:schemeClr>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4AF5B1E8-8439-179E-8412-7A701253122A}"/>
              </a:ext>
            </a:extLst>
          </p:cNvPr>
          <p:cNvSpPr txBox="1"/>
          <p:nvPr/>
        </p:nvSpPr>
        <p:spPr>
          <a:xfrm>
            <a:off x="2536371" y="593571"/>
            <a:ext cx="7119257" cy="707886"/>
          </a:xfrm>
          <a:prstGeom prst="rect">
            <a:avLst/>
          </a:prstGeom>
          <a:noFill/>
        </p:spPr>
        <p:txBody>
          <a:bodyPr wrap="none" rtlCol="0">
            <a:spAutoFit/>
          </a:bodyPr>
          <a:lstStyle/>
          <a:p>
            <a:pPr algn="ctr"/>
            <a:r>
              <a:rPr lang="en-US" sz="4000" dirty="0">
                <a:solidFill>
                  <a:schemeClr val="tx1">
                    <a:lumMod val="85000"/>
                    <a:lumOff val="15000"/>
                  </a:schemeClr>
                </a:solidFill>
                <a:latin typeface="Bahnschrift Condensed" panose="020B0502040204020203" pitchFamily="34" charset="0"/>
              </a:rPr>
              <a:t>Pre-World War 3 Humanoid Anthropology</a:t>
            </a:r>
            <a:endParaRPr lang="en-IN" sz="4000" dirty="0">
              <a:solidFill>
                <a:schemeClr val="tx1">
                  <a:lumMod val="85000"/>
                  <a:lumOff val="15000"/>
                </a:schemeClr>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FCDCC75F-6EE9-EDE7-1CA8-7F6709D2BFE1}"/>
              </a:ext>
            </a:extLst>
          </p:cNvPr>
          <p:cNvSpPr txBox="1"/>
          <p:nvPr/>
        </p:nvSpPr>
        <p:spPr>
          <a:xfrm>
            <a:off x="9035265" y="373474"/>
            <a:ext cx="348172" cy="338554"/>
          </a:xfrm>
          <a:prstGeom prst="rect">
            <a:avLst/>
          </a:prstGeom>
          <a:noFill/>
        </p:spPr>
        <p:txBody>
          <a:bodyPr wrap="none" rtlCol="0">
            <a:spAutoFit/>
          </a:bodyPr>
          <a:lstStyle/>
          <a:p>
            <a:pPr algn="ctr"/>
            <a:r>
              <a:rPr lang="en-US" sz="1600" dirty="0">
                <a:solidFill>
                  <a:schemeClr val="tx1">
                    <a:lumMod val="85000"/>
                    <a:lumOff val="15000"/>
                  </a:schemeClr>
                </a:solidFill>
                <a:latin typeface="Bahnschrift Condensed" panose="020B0502040204020203" pitchFamily="34" charset="0"/>
              </a:rPr>
              <a:t>on</a:t>
            </a:r>
            <a:endParaRPr lang="en-IN" sz="1600" dirty="0">
              <a:solidFill>
                <a:schemeClr val="tx1">
                  <a:lumMod val="85000"/>
                  <a:lumOff val="15000"/>
                </a:schemeClr>
              </a:solidFill>
              <a:latin typeface="Bahnschrift Condensed" panose="020B0502040204020203" pitchFamily="34" charset="0"/>
            </a:endParaRPr>
          </a:p>
        </p:txBody>
      </p:sp>
    </p:spTree>
    <p:extLst>
      <p:ext uri="{BB962C8B-B14F-4D97-AF65-F5344CB8AC3E}">
        <p14:creationId xmlns:p14="http://schemas.microsoft.com/office/powerpoint/2010/main" val="65854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oy, doll&#10;&#10;Description automatically generated">
            <a:extLst>
              <a:ext uri="{FF2B5EF4-FFF2-40B4-BE49-F238E27FC236}">
                <a16:creationId xmlns:a16="http://schemas.microsoft.com/office/drawing/2014/main" id="{F8225887-D299-0B25-DC22-4006CE0570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952297" y="3337275"/>
            <a:ext cx="2508857" cy="3530024"/>
          </a:xfrm>
          <a:prstGeom prst="rect">
            <a:avLst/>
          </a:prstGeom>
        </p:spPr>
      </p:pic>
      <p:pic>
        <p:nvPicPr>
          <p:cNvPr id="11" name="Picture 10" descr="A person wearing a garment&#10;&#10;Description automatically generated with low confidence">
            <a:extLst>
              <a:ext uri="{FF2B5EF4-FFF2-40B4-BE49-F238E27FC236}">
                <a16:creationId xmlns:a16="http://schemas.microsoft.com/office/drawing/2014/main" id="{D1A70D36-EE7B-B233-4261-65BB073FF3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30846" y="2716313"/>
            <a:ext cx="2617712" cy="4141687"/>
          </a:xfrm>
          <a:prstGeom prst="rect">
            <a:avLst/>
          </a:prstGeom>
        </p:spPr>
      </p:pic>
      <p:sp>
        <p:nvSpPr>
          <p:cNvPr id="2" name="TextBox 1">
            <a:extLst>
              <a:ext uri="{FF2B5EF4-FFF2-40B4-BE49-F238E27FC236}">
                <a16:creationId xmlns:a16="http://schemas.microsoft.com/office/drawing/2014/main" id="{78774DA0-9B17-15B8-D66D-53969A153106}"/>
              </a:ext>
            </a:extLst>
          </p:cNvPr>
          <p:cNvSpPr txBox="1"/>
          <p:nvPr/>
        </p:nvSpPr>
        <p:spPr>
          <a:xfrm>
            <a:off x="3499776" y="2119356"/>
            <a:ext cx="5192447"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THANK YOU!</a:t>
            </a:r>
          </a:p>
        </p:txBody>
      </p:sp>
      <p:sp>
        <p:nvSpPr>
          <p:cNvPr id="3" name="TextBox 2">
            <a:extLst>
              <a:ext uri="{FF2B5EF4-FFF2-40B4-BE49-F238E27FC236}">
                <a16:creationId xmlns:a16="http://schemas.microsoft.com/office/drawing/2014/main" id="{3C469AD5-0839-FABD-7598-F63CAD4CD42F}"/>
              </a:ext>
            </a:extLst>
          </p:cNvPr>
          <p:cNvSpPr txBox="1"/>
          <p:nvPr/>
        </p:nvSpPr>
        <p:spPr>
          <a:xfrm>
            <a:off x="4136970" y="3609287"/>
            <a:ext cx="3918060" cy="523220"/>
          </a:xfrm>
          <a:prstGeom prst="rect">
            <a:avLst/>
          </a:prstGeom>
          <a:noFill/>
        </p:spPr>
        <p:txBody>
          <a:bodyPr wrap="none" rtlCol="0">
            <a:spAutoFit/>
          </a:bodyPr>
          <a:lstStyle>
            <a:defPPr>
              <a:defRPr lang="en-US"/>
            </a:defPPr>
            <a:lvl1pPr algn="ctr">
              <a:defRPr sz="1600" spc="300">
                <a:latin typeface="Bangers" panose="00000500000000000000" pitchFamily="2" charset="0"/>
              </a:defRPr>
            </a:lvl1pPr>
          </a:lstStyle>
          <a:p>
            <a:r>
              <a:rPr lang="en-IN" sz="2800" dirty="0"/>
              <a:t>Questions/comments?</a:t>
            </a:r>
          </a:p>
        </p:txBody>
      </p:sp>
    </p:spTree>
    <p:extLst>
      <p:ext uri="{BB962C8B-B14F-4D97-AF65-F5344CB8AC3E}">
        <p14:creationId xmlns:p14="http://schemas.microsoft.com/office/powerpoint/2010/main" val="10826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7723CB9C-D5F4-5A97-7D68-1B8A61DF4DB2}"/>
              </a:ext>
            </a:extLst>
          </p:cNvPr>
          <p:cNvSpPr txBox="1"/>
          <p:nvPr/>
        </p:nvSpPr>
        <p:spPr>
          <a:xfrm>
            <a:off x="4937442" y="329207"/>
            <a:ext cx="1669048"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credits</a:t>
            </a:r>
          </a:p>
        </p:txBody>
      </p:sp>
      <p:sp>
        <p:nvSpPr>
          <p:cNvPr id="4" name="TextBox 3">
            <a:extLst>
              <a:ext uri="{FF2B5EF4-FFF2-40B4-BE49-F238E27FC236}">
                <a16:creationId xmlns:a16="http://schemas.microsoft.com/office/drawing/2014/main" id="{D344A52C-E60B-EF05-7139-C304061B12F1}"/>
              </a:ext>
            </a:extLst>
          </p:cNvPr>
          <p:cNvSpPr txBox="1"/>
          <p:nvPr/>
        </p:nvSpPr>
        <p:spPr>
          <a:xfrm>
            <a:off x="5905273" y="1256802"/>
            <a:ext cx="3881191"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hlinkClick r:id="rId2"/>
              </a:rPr>
              <a:t>Pushshift</a:t>
            </a:r>
            <a:r>
              <a:rPr lang="en-US" sz="3200" dirty="0">
                <a:solidFill>
                  <a:schemeClr val="bg1"/>
                </a:solidFill>
                <a:latin typeface="Product sans" panose="020B0403030502040203" pitchFamily="34" charset="0"/>
                <a:hlinkClick r:id="rId2"/>
              </a:rPr>
              <a:t> Reddit API</a:t>
            </a:r>
            <a:endParaRPr lang="en-IN" sz="3200" b="1" dirty="0">
              <a:solidFill>
                <a:schemeClr val="bg1"/>
              </a:solidFill>
              <a:latin typeface="Product sans" panose="020B0403030502040203" pitchFamily="34" charset="0"/>
            </a:endParaRPr>
          </a:p>
        </p:txBody>
      </p:sp>
      <p:sp>
        <p:nvSpPr>
          <p:cNvPr id="5" name="TextBox 4">
            <a:extLst>
              <a:ext uri="{FF2B5EF4-FFF2-40B4-BE49-F238E27FC236}">
                <a16:creationId xmlns:a16="http://schemas.microsoft.com/office/drawing/2014/main" id="{AB24AE1A-7992-CA2F-939B-3731CEE50688}"/>
              </a:ext>
            </a:extLst>
          </p:cNvPr>
          <p:cNvSpPr txBox="1"/>
          <p:nvPr/>
        </p:nvSpPr>
        <p:spPr>
          <a:xfrm>
            <a:off x="2938723" y="1258143"/>
            <a:ext cx="2802370"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Data Scraping:</a:t>
            </a:r>
            <a:endParaRPr lang="en-IN" sz="3200" b="1" dirty="0">
              <a:solidFill>
                <a:schemeClr val="bg1"/>
              </a:solidFill>
              <a:latin typeface="Product sans" panose="020B0403030502040203" pitchFamily="34" charset="0"/>
            </a:endParaRPr>
          </a:p>
        </p:txBody>
      </p:sp>
      <p:sp>
        <p:nvSpPr>
          <p:cNvPr id="7" name="TextBox 6">
            <a:extLst>
              <a:ext uri="{FF2B5EF4-FFF2-40B4-BE49-F238E27FC236}">
                <a16:creationId xmlns:a16="http://schemas.microsoft.com/office/drawing/2014/main" id="{244E10A6-7D52-9B65-6BBB-DCB8E9D77E0B}"/>
              </a:ext>
            </a:extLst>
          </p:cNvPr>
          <p:cNvSpPr txBox="1"/>
          <p:nvPr/>
        </p:nvSpPr>
        <p:spPr>
          <a:xfrm>
            <a:off x="5945131" y="2140019"/>
            <a:ext cx="2058577"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hlinkClick r:id="rId3"/>
              </a:rPr>
              <a:t>Slide </a:t>
            </a:r>
            <a:r>
              <a:rPr lang="en-US" sz="3200" b="1" dirty="0">
                <a:solidFill>
                  <a:schemeClr val="bg1"/>
                </a:solidFill>
                <a:latin typeface="Product sans" panose="020B0403030502040203" pitchFamily="34" charset="0"/>
                <a:hlinkClick r:id="rId3"/>
              </a:rPr>
              <a:t>Chef</a:t>
            </a:r>
            <a:endParaRPr lang="en-IN" sz="3200" b="1" dirty="0">
              <a:solidFill>
                <a:schemeClr val="bg1"/>
              </a:solidFill>
              <a:latin typeface="Product sans" panose="020B0403030502040203" pitchFamily="34" charset="0"/>
            </a:endParaRPr>
          </a:p>
        </p:txBody>
      </p:sp>
      <p:sp>
        <p:nvSpPr>
          <p:cNvPr id="349" name="TextBox 348">
            <a:extLst>
              <a:ext uri="{FF2B5EF4-FFF2-40B4-BE49-F238E27FC236}">
                <a16:creationId xmlns:a16="http://schemas.microsoft.com/office/drawing/2014/main" id="{3BCE0816-5130-146D-6C03-52816F50F056}"/>
              </a:ext>
            </a:extLst>
          </p:cNvPr>
          <p:cNvSpPr txBox="1"/>
          <p:nvPr/>
        </p:nvSpPr>
        <p:spPr>
          <a:xfrm>
            <a:off x="1710344" y="2103514"/>
            <a:ext cx="4046301"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Main Slides Template:</a:t>
            </a:r>
            <a:endParaRPr lang="en-IN" sz="3200" b="1" dirty="0">
              <a:solidFill>
                <a:schemeClr val="bg1"/>
              </a:solidFill>
              <a:latin typeface="Product sans" panose="020B0403030502040203" pitchFamily="34" charset="0"/>
            </a:endParaRPr>
          </a:p>
        </p:txBody>
      </p:sp>
      <p:sp>
        <p:nvSpPr>
          <p:cNvPr id="350" name="TextBox 349">
            <a:extLst>
              <a:ext uri="{FF2B5EF4-FFF2-40B4-BE49-F238E27FC236}">
                <a16:creationId xmlns:a16="http://schemas.microsoft.com/office/drawing/2014/main" id="{8B7A5596-53F7-301E-14FE-9EC2F894879E}"/>
              </a:ext>
            </a:extLst>
          </p:cNvPr>
          <p:cNvSpPr txBox="1"/>
          <p:nvPr/>
        </p:nvSpPr>
        <p:spPr>
          <a:xfrm>
            <a:off x="2003555" y="3011388"/>
            <a:ext cx="3730508"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rPr>
              <a:t>Additonal</a:t>
            </a:r>
            <a:r>
              <a:rPr lang="en-US" sz="3200" dirty="0">
                <a:solidFill>
                  <a:schemeClr val="bg1"/>
                </a:solidFill>
                <a:latin typeface="Product sans" panose="020B0403030502040203" pitchFamily="34" charset="0"/>
              </a:rPr>
              <a:t> Graphics:</a:t>
            </a:r>
            <a:endParaRPr lang="en-IN" sz="3200" b="1" dirty="0">
              <a:solidFill>
                <a:schemeClr val="bg1"/>
              </a:solidFill>
              <a:latin typeface="Product sans" panose="020B0403030502040203" pitchFamily="34" charset="0"/>
            </a:endParaRPr>
          </a:p>
        </p:txBody>
      </p:sp>
      <p:sp>
        <p:nvSpPr>
          <p:cNvPr id="351" name="TextBox 350">
            <a:extLst>
              <a:ext uri="{FF2B5EF4-FFF2-40B4-BE49-F238E27FC236}">
                <a16:creationId xmlns:a16="http://schemas.microsoft.com/office/drawing/2014/main" id="{02E851B8-5EBC-BA05-8621-335B2890ED16}"/>
              </a:ext>
            </a:extLst>
          </p:cNvPr>
          <p:cNvSpPr txBox="1"/>
          <p:nvPr/>
        </p:nvSpPr>
        <p:spPr>
          <a:xfrm>
            <a:off x="5923778" y="3062023"/>
            <a:ext cx="1859805"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rPr>
              <a:t>Drevio</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4"/>
              </a:rPr>
              <a:t>1</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
        <p:nvSpPr>
          <p:cNvPr id="352" name="TextBox 351">
            <a:extLst>
              <a:ext uri="{FF2B5EF4-FFF2-40B4-BE49-F238E27FC236}">
                <a16:creationId xmlns:a16="http://schemas.microsoft.com/office/drawing/2014/main" id="{30AB902A-2606-461B-D5DC-88D8C0122C2A}"/>
              </a:ext>
            </a:extLst>
          </p:cNvPr>
          <p:cNvSpPr txBox="1"/>
          <p:nvPr/>
        </p:nvSpPr>
        <p:spPr>
          <a:xfrm>
            <a:off x="5937613" y="3548276"/>
            <a:ext cx="5322291"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imagemlegal.com.br [</a:t>
            </a:r>
            <a:r>
              <a:rPr lang="en-US" sz="3200" dirty="0">
                <a:solidFill>
                  <a:schemeClr val="bg1"/>
                </a:solidFill>
                <a:latin typeface="Product sans" panose="020B0403030502040203" pitchFamily="34" charset="0"/>
                <a:hlinkClick r:id="rId5"/>
              </a:rPr>
              <a:t>1</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6"/>
              </a:rPr>
              <a:t>2</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7"/>
              </a:rPr>
              <a:t>3</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
        <p:nvSpPr>
          <p:cNvPr id="353" name="TextBox 352">
            <a:extLst>
              <a:ext uri="{FF2B5EF4-FFF2-40B4-BE49-F238E27FC236}">
                <a16:creationId xmlns:a16="http://schemas.microsoft.com/office/drawing/2014/main" id="{D3A1887D-445C-26B9-C1E6-E2827EF7D8FD}"/>
              </a:ext>
            </a:extLst>
          </p:cNvPr>
          <p:cNvSpPr txBox="1"/>
          <p:nvPr/>
        </p:nvSpPr>
        <p:spPr>
          <a:xfrm>
            <a:off x="5935912" y="4081839"/>
            <a:ext cx="5759910"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fazendoanossafesta.com.br [</a:t>
            </a:r>
            <a:r>
              <a:rPr lang="en-US" sz="3200" dirty="0">
                <a:solidFill>
                  <a:schemeClr val="bg1"/>
                </a:solidFill>
                <a:latin typeface="Product sans" panose="020B0403030502040203" pitchFamily="34" charset="0"/>
                <a:hlinkClick r:id="rId8"/>
              </a:rPr>
              <a:t>1</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22402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284A793-7D7E-B65D-C82D-7556009D2FBC}"/>
              </a:ext>
            </a:extLst>
          </p:cNvPr>
          <p:cNvSpPr/>
          <p:nvPr/>
        </p:nvSpPr>
        <p:spPr>
          <a:xfrm>
            <a:off x="7496180" y="240897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8" name="Rectangle: Rounded Corners 17">
            <a:extLst>
              <a:ext uri="{FF2B5EF4-FFF2-40B4-BE49-F238E27FC236}">
                <a16:creationId xmlns:a16="http://schemas.microsoft.com/office/drawing/2014/main" id="{096A7C43-7736-9BD6-6437-00E74DAAB799}"/>
              </a:ext>
            </a:extLst>
          </p:cNvPr>
          <p:cNvSpPr/>
          <p:nvPr/>
        </p:nvSpPr>
        <p:spPr>
          <a:xfrm>
            <a:off x="7652661" y="301336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4" name="TextBox 33">
            <a:extLst>
              <a:ext uri="{FF2B5EF4-FFF2-40B4-BE49-F238E27FC236}">
                <a16:creationId xmlns:a16="http://schemas.microsoft.com/office/drawing/2014/main" id="{2CDD7A82-CE20-6826-33FB-CE7EE70EC1B5}"/>
              </a:ext>
            </a:extLst>
          </p:cNvPr>
          <p:cNvSpPr txBox="1"/>
          <p:nvPr/>
        </p:nvSpPr>
        <p:spPr>
          <a:xfrm>
            <a:off x="3902143" y="739280"/>
            <a:ext cx="4387741"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Presentation Outline</a:t>
            </a:r>
          </a:p>
        </p:txBody>
      </p:sp>
      <p:sp>
        <p:nvSpPr>
          <p:cNvPr id="28" name="Rectangle: Rounded Corners 27">
            <a:extLst>
              <a:ext uri="{FF2B5EF4-FFF2-40B4-BE49-F238E27FC236}">
                <a16:creationId xmlns:a16="http://schemas.microsoft.com/office/drawing/2014/main" id="{8656D22D-1FCE-2D95-10BB-2BA987C2E7C8}"/>
              </a:ext>
            </a:extLst>
          </p:cNvPr>
          <p:cNvSpPr/>
          <p:nvPr/>
        </p:nvSpPr>
        <p:spPr>
          <a:xfrm flipH="1">
            <a:off x="2081728" y="2360728"/>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9" name="Rectangle: Rounded Corners 28">
            <a:extLst>
              <a:ext uri="{FF2B5EF4-FFF2-40B4-BE49-F238E27FC236}">
                <a16:creationId xmlns:a16="http://schemas.microsoft.com/office/drawing/2014/main" id="{8A5C96C7-AF22-25CD-6F96-65FB58F78735}"/>
              </a:ext>
            </a:extLst>
          </p:cNvPr>
          <p:cNvSpPr/>
          <p:nvPr/>
        </p:nvSpPr>
        <p:spPr>
          <a:xfrm flipH="1">
            <a:off x="2238210" y="2965120"/>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5" name="TextBox 34">
            <a:extLst>
              <a:ext uri="{FF2B5EF4-FFF2-40B4-BE49-F238E27FC236}">
                <a16:creationId xmlns:a16="http://schemas.microsoft.com/office/drawing/2014/main" id="{C53F6DAB-57F5-91BB-AF96-0CC6291E7DC0}"/>
              </a:ext>
            </a:extLst>
          </p:cNvPr>
          <p:cNvSpPr txBox="1"/>
          <p:nvPr/>
        </p:nvSpPr>
        <p:spPr>
          <a:xfrm>
            <a:off x="2115813" y="2447481"/>
            <a:ext cx="258000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2. Background info</a:t>
            </a:r>
          </a:p>
        </p:txBody>
      </p:sp>
      <p:sp>
        <p:nvSpPr>
          <p:cNvPr id="36" name="TextBox 35">
            <a:hlinkClick r:id="rId2"/>
            <a:extLst>
              <a:ext uri="{FF2B5EF4-FFF2-40B4-BE49-F238E27FC236}">
                <a16:creationId xmlns:a16="http://schemas.microsoft.com/office/drawing/2014/main" id="{C1CF8F45-26EA-1776-A900-3711757DD699}"/>
              </a:ext>
            </a:extLst>
          </p:cNvPr>
          <p:cNvSpPr txBox="1"/>
          <p:nvPr/>
        </p:nvSpPr>
        <p:spPr>
          <a:xfrm>
            <a:off x="2238210" y="3055632"/>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What is anime? Who is Naruto?</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Rounded Corners 24">
            <a:extLst>
              <a:ext uri="{FF2B5EF4-FFF2-40B4-BE49-F238E27FC236}">
                <a16:creationId xmlns:a16="http://schemas.microsoft.com/office/drawing/2014/main" id="{778EAE6E-9F58-8F4D-FB72-BDD7A3E5945A}"/>
              </a:ext>
            </a:extLst>
          </p:cNvPr>
          <p:cNvSpPr/>
          <p:nvPr/>
        </p:nvSpPr>
        <p:spPr>
          <a:xfrm flipH="1">
            <a:off x="518751"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Rectangle: Rounded Corners 25">
            <a:extLst>
              <a:ext uri="{FF2B5EF4-FFF2-40B4-BE49-F238E27FC236}">
                <a16:creationId xmlns:a16="http://schemas.microsoft.com/office/drawing/2014/main" id="{20193830-7E87-F7FC-8356-224B5F984694}"/>
              </a:ext>
            </a:extLst>
          </p:cNvPr>
          <p:cNvSpPr/>
          <p:nvPr/>
        </p:nvSpPr>
        <p:spPr>
          <a:xfrm flipH="1">
            <a:off x="687654"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7" name="TextBox 36">
            <a:extLst>
              <a:ext uri="{FF2B5EF4-FFF2-40B4-BE49-F238E27FC236}">
                <a16:creationId xmlns:a16="http://schemas.microsoft.com/office/drawing/2014/main" id="{FD9B1A2E-F531-1FAE-C933-FAABFB25F5B0}"/>
              </a:ext>
            </a:extLst>
          </p:cNvPr>
          <p:cNvSpPr txBox="1"/>
          <p:nvPr/>
        </p:nvSpPr>
        <p:spPr>
          <a:xfrm>
            <a:off x="518750" y="3765138"/>
            <a:ext cx="2610239"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1. Problem Statement</a:t>
            </a:r>
          </a:p>
        </p:txBody>
      </p:sp>
      <p:sp>
        <p:nvSpPr>
          <p:cNvPr id="38" name="TextBox 37">
            <a:hlinkClick r:id="rId3"/>
            <a:extLst>
              <a:ext uri="{FF2B5EF4-FFF2-40B4-BE49-F238E27FC236}">
                <a16:creationId xmlns:a16="http://schemas.microsoft.com/office/drawing/2014/main" id="{C7BA9250-E3DD-0A50-445B-7846C9D9F8D8}"/>
              </a:ext>
            </a:extLst>
          </p:cNvPr>
          <p:cNvSpPr txBox="1"/>
          <p:nvPr/>
        </p:nvSpPr>
        <p:spPr>
          <a:xfrm>
            <a:off x="561402" y="4243419"/>
            <a:ext cx="2554261" cy="573106"/>
          </a:xfrm>
          <a:prstGeom prst="rect">
            <a:avLst/>
          </a:prstGeom>
          <a:noFill/>
        </p:spPr>
        <p:txBody>
          <a:bodyPr wrap="square" rtlCol="0">
            <a:spAutoFit/>
          </a:bodyPr>
          <a:lstStyle/>
          <a:p>
            <a:pPr algn="ctr">
              <a:lnSpc>
                <a:spcPct val="150000"/>
              </a:lnSpc>
            </a:pPr>
            <a:r>
              <a:rPr lang="en-US" sz="11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Recovered Pre-WWIII data discs of popular 21</a:t>
            </a:r>
            <a:r>
              <a:rPr lang="en-US" sz="1100" i="1" baseline="30000" dirty="0">
                <a:solidFill>
                  <a:srgbClr val="0A439C"/>
                </a:solidFill>
                <a:latin typeface="Open Sans" panose="020B0606030504020204" pitchFamily="34" charset="0"/>
                <a:ea typeface="Open Sans" panose="020B0606030504020204" pitchFamily="34" charset="0"/>
                <a:cs typeface="Open Sans" panose="020B0606030504020204" pitchFamily="34" charset="0"/>
              </a:rPr>
              <a:t>st</a:t>
            </a:r>
            <a:r>
              <a:rPr lang="en-US" sz="11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 century website ‘reddit’</a:t>
            </a:r>
            <a:endParaRPr lang="en-IN" sz="11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C5ABD6D8-F8C2-7E2B-FEC2-B36607E8FDBE}"/>
              </a:ext>
            </a:extLst>
          </p:cNvPr>
          <p:cNvSpPr/>
          <p:nvPr/>
        </p:nvSpPr>
        <p:spPr>
          <a:xfrm>
            <a:off x="4788640" y="205474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0" name="Rectangle: Rounded Corners 19">
            <a:extLst>
              <a:ext uri="{FF2B5EF4-FFF2-40B4-BE49-F238E27FC236}">
                <a16:creationId xmlns:a16="http://schemas.microsoft.com/office/drawing/2014/main" id="{AC7729C4-CB2A-2816-D463-A0EB5DC969AE}"/>
              </a:ext>
            </a:extLst>
          </p:cNvPr>
          <p:cNvSpPr/>
          <p:nvPr/>
        </p:nvSpPr>
        <p:spPr>
          <a:xfrm>
            <a:off x="4945121" y="265913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9" name="TextBox 38">
            <a:extLst>
              <a:ext uri="{FF2B5EF4-FFF2-40B4-BE49-F238E27FC236}">
                <a16:creationId xmlns:a16="http://schemas.microsoft.com/office/drawing/2014/main" id="{FC754DF0-932D-C605-93AF-2ED024920CD6}"/>
              </a:ext>
            </a:extLst>
          </p:cNvPr>
          <p:cNvSpPr txBox="1"/>
          <p:nvPr/>
        </p:nvSpPr>
        <p:spPr>
          <a:xfrm>
            <a:off x="4695821" y="2149698"/>
            <a:ext cx="2799731"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3. Discussion of methods</a:t>
            </a:r>
          </a:p>
        </p:txBody>
      </p:sp>
      <p:sp>
        <p:nvSpPr>
          <p:cNvPr id="40" name="TextBox 39">
            <a:hlinkClick r:id="rId4"/>
            <a:extLst>
              <a:ext uri="{FF2B5EF4-FFF2-40B4-BE49-F238E27FC236}">
                <a16:creationId xmlns:a16="http://schemas.microsoft.com/office/drawing/2014/main" id="{196F2CE9-2F71-46AE-9DBB-3B40467649FE}"/>
              </a:ext>
            </a:extLst>
          </p:cNvPr>
          <p:cNvSpPr txBox="1"/>
          <p:nvPr/>
        </p:nvSpPr>
        <p:spPr>
          <a:xfrm>
            <a:off x="4945121" y="2611150"/>
            <a:ext cx="2301758" cy="616836"/>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21</a:t>
            </a:r>
            <a:r>
              <a:rPr lang="en-US" sz="1200" i="1" baseline="30000" dirty="0">
                <a:solidFill>
                  <a:srgbClr val="0A439C"/>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 Century Machine Learning &amp; Classification Methods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D15FDF77-8B92-4A8A-82EA-158EB0119B9F}"/>
              </a:ext>
            </a:extLst>
          </p:cNvPr>
          <p:cNvSpPr txBox="1"/>
          <p:nvPr/>
        </p:nvSpPr>
        <p:spPr>
          <a:xfrm>
            <a:off x="7495552" y="2495729"/>
            <a:ext cx="2614720"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4. Results &amp; Findings</a:t>
            </a:r>
          </a:p>
        </p:txBody>
      </p:sp>
      <p:sp>
        <p:nvSpPr>
          <p:cNvPr id="42" name="TextBox 41">
            <a:hlinkClick r:id="rId5"/>
            <a:extLst>
              <a:ext uri="{FF2B5EF4-FFF2-40B4-BE49-F238E27FC236}">
                <a16:creationId xmlns:a16="http://schemas.microsoft.com/office/drawing/2014/main" id="{3714692A-A569-68D5-C93B-0A02B8F0468C}"/>
              </a:ext>
            </a:extLst>
          </p:cNvPr>
          <p:cNvSpPr txBox="1"/>
          <p:nvPr/>
        </p:nvSpPr>
        <p:spPr>
          <a:xfrm>
            <a:off x="7652661" y="310388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Classification Model Results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D125EF90-7CD6-DA4D-D4D4-E1D6A88BA0D6}"/>
              </a:ext>
            </a:extLst>
          </p:cNvPr>
          <p:cNvSpPr/>
          <p:nvPr/>
        </p:nvSpPr>
        <p:spPr>
          <a:xfrm>
            <a:off x="9149906"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4" name="Rectangle: Rounded Corners 13">
            <a:extLst>
              <a:ext uri="{FF2B5EF4-FFF2-40B4-BE49-F238E27FC236}">
                <a16:creationId xmlns:a16="http://schemas.microsoft.com/office/drawing/2014/main" id="{FAEE8CE9-C903-1EAE-E95A-C93CB4B96C82}"/>
              </a:ext>
            </a:extLst>
          </p:cNvPr>
          <p:cNvSpPr/>
          <p:nvPr/>
        </p:nvSpPr>
        <p:spPr>
          <a:xfrm>
            <a:off x="9315514"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43" name="TextBox 42">
            <a:extLst>
              <a:ext uri="{FF2B5EF4-FFF2-40B4-BE49-F238E27FC236}">
                <a16:creationId xmlns:a16="http://schemas.microsoft.com/office/drawing/2014/main" id="{96CEAFC5-B71B-1C5A-C764-E61FBE26E4FB}"/>
              </a:ext>
            </a:extLst>
          </p:cNvPr>
          <p:cNvSpPr txBox="1"/>
          <p:nvPr/>
        </p:nvSpPr>
        <p:spPr>
          <a:xfrm>
            <a:off x="9168159" y="3765138"/>
            <a:ext cx="2614721"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5. conclusions</a:t>
            </a:r>
          </a:p>
        </p:txBody>
      </p:sp>
      <p:sp>
        <p:nvSpPr>
          <p:cNvPr id="44" name="TextBox 43">
            <a:hlinkClick r:id="rId6"/>
            <a:extLst>
              <a:ext uri="{FF2B5EF4-FFF2-40B4-BE49-F238E27FC236}">
                <a16:creationId xmlns:a16="http://schemas.microsoft.com/office/drawing/2014/main" id="{D7A09E7D-519F-2353-0EF3-55B700603A64}"/>
              </a:ext>
            </a:extLst>
          </p:cNvPr>
          <p:cNvSpPr txBox="1"/>
          <p:nvPr/>
        </p:nvSpPr>
        <p:spPr>
          <a:xfrm>
            <a:off x="9315514" y="436509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Evaluating Findings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9" name="Picture 58" descr="A picture containing dark, spectacles&#10;&#10;Description automatically generated">
            <a:extLst>
              <a:ext uri="{FF2B5EF4-FFF2-40B4-BE49-F238E27FC236}">
                <a16:creationId xmlns:a16="http://schemas.microsoft.com/office/drawing/2014/main" id="{E8825C90-6217-7DB1-CED3-5EF0736EFB0F}"/>
              </a:ext>
            </a:extLst>
          </p:cNvPr>
          <p:cNvPicPr>
            <a:picLocks noGrp="1" noRot="1" noChangeAspect="1" noMove="1" noResize="1" noEditPoints="1" noAdjustHandles="1" noChangeArrowheads="1" noChangeShapeType="1" noCrop="1"/>
          </p:cNvPicPr>
          <p:nvPr/>
        </p:nvPicPr>
        <p:blipFill>
          <a:blip r:embed="rId7">
            <a:alphaModFix/>
            <a:extLst>
              <a:ext uri="{BEBA8EAE-BF5A-486C-A8C5-ECC9F3942E4B}">
                <a14:imgProps xmlns:a14="http://schemas.microsoft.com/office/drawing/2010/main">
                  <a14:imgLayer r:embed="rId8">
                    <a14:imgEffect>
                      <a14:sharpenSoften amount="31000"/>
                    </a14:imgEffect>
                    <a14:imgEffect>
                      <a14:colorTemperature colorTemp="5400"/>
                    </a14:imgEffect>
                    <a14:imgEffect>
                      <a14:saturation sat="176000"/>
                    </a14:imgEffect>
                    <a14:imgEffect>
                      <a14:brightnessContrast bright="-1000" contrast="14000"/>
                    </a14:imgEffect>
                  </a14:imgLayer>
                </a14:imgProps>
              </a:ext>
              <a:ext uri="{28A0092B-C50C-407E-A947-70E740481C1C}">
                <a14:useLocalDpi xmlns:a14="http://schemas.microsoft.com/office/drawing/2010/main" val="0"/>
              </a:ext>
            </a:extLst>
          </a:blip>
          <a:stretch>
            <a:fillRect/>
          </a:stretch>
        </p:blipFill>
        <p:spPr>
          <a:xfrm>
            <a:off x="4947840" y="3670186"/>
            <a:ext cx="3292050" cy="3982409"/>
          </a:xfrm>
          <a:prstGeom prst="rect">
            <a:avLst/>
          </a:prstGeom>
        </p:spPr>
      </p:pic>
      <p:grpSp>
        <p:nvGrpSpPr>
          <p:cNvPr id="118" name="Group 117">
            <a:extLst>
              <a:ext uri="{FF2B5EF4-FFF2-40B4-BE49-F238E27FC236}">
                <a16:creationId xmlns:a16="http://schemas.microsoft.com/office/drawing/2014/main" id="{7309028B-7E44-6703-BC88-25416409EA3D}"/>
              </a:ext>
            </a:extLst>
          </p:cNvPr>
          <p:cNvGrpSpPr>
            <a:grpSpLocks noGrp="1" noUngrp="1" noRot="1" noMove="1" noResize="1"/>
          </p:cNvGrpSpPr>
          <p:nvPr/>
        </p:nvGrpSpPr>
        <p:grpSpPr>
          <a:xfrm>
            <a:off x="6604504" y="5096419"/>
            <a:ext cx="798857" cy="791032"/>
            <a:chOff x="12785117" y="-51752"/>
            <a:chExt cx="798857" cy="791032"/>
          </a:xfrm>
        </p:grpSpPr>
        <p:sp>
          <p:nvSpPr>
            <p:cNvPr id="81" name="Freeform: Shape 80">
              <a:extLst>
                <a:ext uri="{FF2B5EF4-FFF2-40B4-BE49-F238E27FC236}">
                  <a16:creationId xmlns:a16="http://schemas.microsoft.com/office/drawing/2014/main" id="{C323984C-A98D-1C9F-A69C-AFA6605C388F}"/>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7" name="Arc 76">
              <a:extLst>
                <a:ext uri="{FF2B5EF4-FFF2-40B4-BE49-F238E27FC236}">
                  <a16:creationId xmlns:a16="http://schemas.microsoft.com/office/drawing/2014/main" id="{D9B14FB0-708F-C206-57B9-9EBDF04C87A0}"/>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a:extLst>
                <a:ext uri="{FF2B5EF4-FFF2-40B4-BE49-F238E27FC236}">
                  <a16:creationId xmlns:a16="http://schemas.microsoft.com/office/drawing/2014/main" id="{53C80E6B-C656-D05B-3C63-D2C316B6D6AF}"/>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83" name="Group 82">
              <a:extLst>
                <a:ext uri="{FF2B5EF4-FFF2-40B4-BE49-F238E27FC236}">
                  <a16:creationId xmlns:a16="http://schemas.microsoft.com/office/drawing/2014/main" id="{2C291A0C-A14C-B97F-6A0D-6B3D680F8C8A}"/>
                </a:ext>
              </a:extLst>
            </p:cNvPr>
            <p:cNvGrpSpPr>
              <a:grpSpLocks noGrp="1" noUngrp="1" noRot="1" noMove="1" noResize="1"/>
            </p:cNvGrpSpPr>
            <p:nvPr/>
          </p:nvGrpSpPr>
          <p:grpSpPr>
            <a:xfrm>
              <a:off x="12910194" y="73325"/>
              <a:ext cx="527086" cy="527086"/>
              <a:chOff x="14029083" y="162658"/>
              <a:chExt cx="413966" cy="413966"/>
            </a:xfrm>
          </p:grpSpPr>
          <p:sp>
            <p:nvSpPr>
              <p:cNvPr id="117" name="Freeform: Shape 116">
                <a:extLst>
                  <a:ext uri="{FF2B5EF4-FFF2-40B4-BE49-F238E27FC236}">
                    <a16:creationId xmlns:a16="http://schemas.microsoft.com/office/drawing/2014/main" id="{18437966-BF59-B749-390E-4EE1276D5438}"/>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Freeform: Shape 113">
                <a:extLst>
                  <a:ext uri="{FF2B5EF4-FFF2-40B4-BE49-F238E27FC236}">
                    <a16:creationId xmlns:a16="http://schemas.microsoft.com/office/drawing/2014/main" id="{803A8961-22C9-6047-D229-DD51D46EBF56}"/>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2" name="Freeform: Shape 111">
                <a:extLst>
                  <a:ext uri="{FF2B5EF4-FFF2-40B4-BE49-F238E27FC236}">
                    <a16:creationId xmlns:a16="http://schemas.microsoft.com/office/drawing/2014/main" id="{2B311431-624F-4D95-8B4D-EA4C9662B354}"/>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Freeform: Shape 108">
                <a:extLst>
                  <a:ext uri="{FF2B5EF4-FFF2-40B4-BE49-F238E27FC236}">
                    <a16:creationId xmlns:a16="http://schemas.microsoft.com/office/drawing/2014/main" id="{E0BCE53F-F189-675E-614A-5ECF315E8A90}"/>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Freeform: Shape 105">
                <a:extLst>
                  <a:ext uri="{FF2B5EF4-FFF2-40B4-BE49-F238E27FC236}">
                    <a16:creationId xmlns:a16="http://schemas.microsoft.com/office/drawing/2014/main" id="{707A09D9-8FD2-A75A-2BDC-31545B5CFB90}"/>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5" name="Freeform: Shape 104">
                <a:extLst>
                  <a:ext uri="{FF2B5EF4-FFF2-40B4-BE49-F238E27FC236}">
                    <a16:creationId xmlns:a16="http://schemas.microsoft.com/office/drawing/2014/main" id="{EE112378-0B62-5C02-5533-6229767559EC}"/>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0" name="Freeform: Shape 99">
                <a:extLst>
                  <a:ext uri="{FF2B5EF4-FFF2-40B4-BE49-F238E27FC236}">
                    <a16:creationId xmlns:a16="http://schemas.microsoft.com/office/drawing/2014/main" id="{4FEFF838-685A-5BD6-0D2E-175A6C80F82E}"/>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8" name="Freeform: Shape 97">
                <a:extLst>
                  <a:ext uri="{FF2B5EF4-FFF2-40B4-BE49-F238E27FC236}">
                    <a16:creationId xmlns:a16="http://schemas.microsoft.com/office/drawing/2014/main" id="{A696684E-A778-7378-09DF-8FB4D30EDC3D}"/>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85" name="Oval 84">
              <a:extLst>
                <a:ext uri="{FF2B5EF4-FFF2-40B4-BE49-F238E27FC236}">
                  <a16:creationId xmlns:a16="http://schemas.microsoft.com/office/drawing/2014/main" id="{276AA4FA-489C-9F1A-AA9C-1834B356B63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1" name="Group 120">
            <a:extLst>
              <a:ext uri="{FF2B5EF4-FFF2-40B4-BE49-F238E27FC236}">
                <a16:creationId xmlns:a16="http://schemas.microsoft.com/office/drawing/2014/main" id="{3CCE1239-D577-CB34-B7ED-C9496EC074FA}"/>
              </a:ext>
            </a:extLst>
          </p:cNvPr>
          <p:cNvGrpSpPr>
            <a:grpSpLocks noGrp="1" noUngrp="1" noRot="1" noMove="1" noResize="1"/>
          </p:cNvGrpSpPr>
          <p:nvPr/>
        </p:nvGrpSpPr>
        <p:grpSpPr>
          <a:xfrm rot="7200000">
            <a:off x="3202907" y="1979861"/>
            <a:ext cx="491832" cy="487014"/>
            <a:chOff x="12785117" y="-51752"/>
            <a:chExt cx="798857" cy="791032"/>
          </a:xfrm>
        </p:grpSpPr>
        <p:sp>
          <p:nvSpPr>
            <p:cNvPr id="122" name="Freeform: Shape 121">
              <a:extLst>
                <a:ext uri="{FF2B5EF4-FFF2-40B4-BE49-F238E27FC236}">
                  <a16:creationId xmlns:a16="http://schemas.microsoft.com/office/drawing/2014/main" id="{5E4D9715-BF77-AAE4-B3AB-1D28998FC29D}"/>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Arc 122">
              <a:extLst>
                <a:ext uri="{FF2B5EF4-FFF2-40B4-BE49-F238E27FC236}">
                  <a16:creationId xmlns:a16="http://schemas.microsoft.com/office/drawing/2014/main" id="{267C99BA-E1A4-BCBD-D667-E1C2DA9379C3}"/>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4" name="Arc 123">
              <a:extLst>
                <a:ext uri="{FF2B5EF4-FFF2-40B4-BE49-F238E27FC236}">
                  <a16:creationId xmlns:a16="http://schemas.microsoft.com/office/drawing/2014/main" id="{355FEE84-3EBE-22BB-1C16-AE74211C4978}"/>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5" name="Group 124">
              <a:extLst>
                <a:ext uri="{FF2B5EF4-FFF2-40B4-BE49-F238E27FC236}">
                  <a16:creationId xmlns:a16="http://schemas.microsoft.com/office/drawing/2014/main" id="{0306311A-50D2-3F47-3C5B-2F70492430F7}"/>
                </a:ext>
              </a:extLst>
            </p:cNvPr>
            <p:cNvGrpSpPr>
              <a:grpSpLocks noGrp="1" noUngrp="1" noRot="1" noMove="1" noResize="1"/>
            </p:cNvGrpSpPr>
            <p:nvPr/>
          </p:nvGrpSpPr>
          <p:grpSpPr>
            <a:xfrm>
              <a:off x="12910194" y="73325"/>
              <a:ext cx="527086" cy="527086"/>
              <a:chOff x="14029083" y="162658"/>
              <a:chExt cx="413966" cy="413966"/>
            </a:xfrm>
          </p:grpSpPr>
          <p:sp>
            <p:nvSpPr>
              <p:cNvPr id="127" name="Freeform: Shape 126">
                <a:extLst>
                  <a:ext uri="{FF2B5EF4-FFF2-40B4-BE49-F238E27FC236}">
                    <a16:creationId xmlns:a16="http://schemas.microsoft.com/office/drawing/2014/main" id="{DDA46D9F-FE93-40C8-BE6C-6863CF560126}"/>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8" name="Freeform: Shape 127">
                <a:extLst>
                  <a:ext uri="{FF2B5EF4-FFF2-40B4-BE49-F238E27FC236}">
                    <a16:creationId xmlns:a16="http://schemas.microsoft.com/office/drawing/2014/main" id="{1E35A5E8-1CAF-F025-6265-778068A7FF4E}"/>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1354CBD7-ECD5-EC96-F882-53AC2198884B}"/>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0" name="Freeform: Shape 129">
                <a:extLst>
                  <a:ext uri="{FF2B5EF4-FFF2-40B4-BE49-F238E27FC236}">
                    <a16:creationId xmlns:a16="http://schemas.microsoft.com/office/drawing/2014/main" id="{547F036F-EAA1-916F-862F-345795B87553}"/>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1" name="Freeform: Shape 130">
                <a:extLst>
                  <a:ext uri="{FF2B5EF4-FFF2-40B4-BE49-F238E27FC236}">
                    <a16:creationId xmlns:a16="http://schemas.microsoft.com/office/drawing/2014/main" id="{AEB9BB2F-3EF1-6486-DB62-8886A0474EF4}"/>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2" name="Freeform: Shape 131">
                <a:extLst>
                  <a:ext uri="{FF2B5EF4-FFF2-40B4-BE49-F238E27FC236}">
                    <a16:creationId xmlns:a16="http://schemas.microsoft.com/office/drawing/2014/main" id="{1FF7000E-3619-F639-9F69-3F690715044B}"/>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3" name="Freeform: Shape 132">
                <a:extLst>
                  <a:ext uri="{FF2B5EF4-FFF2-40B4-BE49-F238E27FC236}">
                    <a16:creationId xmlns:a16="http://schemas.microsoft.com/office/drawing/2014/main" id="{4D118BE2-79B3-5348-55AB-6AB80EE10D9F}"/>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Freeform: Shape 133">
                <a:extLst>
                  <a:ext uri="{FF2B5EF4-FFF2-40B4-BE49-F238E27FC236}">
                    <a16:creationId xmlns:a16="http://schemas.microsoft.com/office/drawing/2014/main" id="{11409208-DD8F-4D60-F457-5154E453895E}"/>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26" name="Oval 125">
              <a:extLst>
                <a:ext uri="{FF2B5EF4-FFF2-40B4-BE49-F238E27FC236}">
                  <a16:creationId xmlns:a16="http://schemas.microsoft.com/office/drawing/2014/main" id="{432F575A-A712-0139-3661-F96E071C7A1E}"/>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5" name="Group 134">
            <a:extLst>
              <a:ext uri="{FF2B5EF4-FFF2-40B4-BE49-F238E27FC236}">
                <a16:creationId xmlns:a16="http://schemas.microsoft.com/office/drawing/2014/main" id="{7B5C8732-EF29-B730-E79E-85BF83352B13}"/>
              </a:ext>
            </a:extLst>
          </p:cNvPr>
          <p:cNvGrpSpPr>
            <a:grpSpLocks noGrp="1" noUngrp="1" noRot="1" noMove="1" noResize="1"/>
          </p:cNvGrpSpPr>
          <p:nvPr/>
        </p:nvGrpSpPr>
        <p:grpSpPr>
          <a:xfrm rot="7200000">
            <a:off x="10759258" y="410709"/>
            <a:ext cx="591645" cy="585850"/>
            <a:chOff x="12785117" y="-51752"/>
            <a:chExt cx="798857" cy="791032"/>
          </a:xfrm>
        </p:grpSpPr>
        <p:sp>
          <p:nvSpPr>
            <p:cNvPr id="136" name="Freeform: Shape 135">
              <a:extLst>
                <a:ext uri="{FF2B5EF4-FFF2-40B4-BE49-F238E27FC236}">
                  <a16:creationId xmlns:a16="http://schemas.microsoft.com/office/drawing/2014/main" id="{3316A34E-FC62-18FF-AFF5-0C6B08AC8B92}"/>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Arc 136">
              <a:extLst>
                <a:ext uri="{FF2B5EF4-FFF2-40B4-BE49-F238E27FC236}">
                  <a16:creationId xmlns:a16="http://schemas.microsoft.com/office/drawing/2014/main" id="{7F3B724C-ED2C-2BE4-7B1C-8B62273B4286}"/>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8" name="Arc 137">
              <a:extLst>
                <a:ext uri="{FF2B5EF4-FFF2-40B4-BE49-F238E27FC236}">
                  <a16:creationId xmlns:a16="http://schemas.microsoft.com/office/drawing/2014/main" id="{46C46CCE-5524-7A09-7978-787EC2659786}"/>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39" name="Group 138">
              <a:extLst>
                <a:ext uri="{FF2B5EF4-FFF2-40B4-BE49-F238E27FC236}">
                  <a16:creationId xmlns:a16="http://schemas.microsoft.com/office/drawing/2014/main" id="{EE405D2B-C837-F6B8-92A0-20A4A7E0A779}"/>
                </a:ext>
              </a:extLst>
            </p:cNvPr>
            <p:cNvGrpSpPr>
              <a:grpSpLocks noGrp="1" noUngrp="1" noRot="1" noMove="1" noResize="1"/>
            </p:cNvGrpSpPr>
            <p:nvPr/>
          </p:nvGrpSpPr>
          <p:grpSpPr>
            <a:xfrm>
              <a:off x="12910194" y="73325"/>
              <a:ext cx="527086" cy="527086"/>
              <a:chOff x="14029083" y="162658"/>
              <a:chExt cx="413966" cy="413966"/>
            </a:xfrm>
          </p:grpSpPr>
          <p:sp>
            <p:nvSpPr>
              <p:cNvPr id="141" name="Freeform: Shape 140">
                <a:extLst>
                  <a:ext uri="{FF2B5EF4-FFF2-40B4-BE49-F238E27FC236}">
                    <a16:creationId xmlns:a16="http://schemas.microsoft.com/office/drawing/2014/main" id="{4FE44837-EA6E-595C-2002-872CDF322000}"/>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2" name="Freeform: Shape 141">
                <a:extLst>
                  <a:ext uri="{FF2B5EF4-FFF2-40B4-BE49-F238E27FC236}">
                    <a16:creationId xmlns:a16="http://schemas.microsoft.com/office/drawing/2014/main" id="{85750929-9C3E-B1B9-1F76-8FC0C809FC0A}"/>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3" name="Freeform: Shape 142">
                <a:extLst>
                  <a:ext uri="{FF2B5EF4-FFF2-40B4-BE49-F238E27FC236}">
                    <a16:creationId xmlns:a16="http://schemas.microsoft.com/office/drawing/2014/main" id="{594338EE-FFCD-B996-EB66-A0E1FD349E65}"/>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4" name="Freeform: Shape 143">
                <a:extLst>
                  <a:ext uri="{FF2B5EF4-FFF2-40B4-BE49-F238E27FC236}">
                    <a16:creationId xmlns:a16="http://schemas.microsoft.com/office/drawing/2014/main" id="{9E38CCAA-2E05-3953-82D5-01735CFDFB41}"/>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5" name="Freeform: Shape 144">
                <a:extLst>
                  <a:ext uri="{FF2B5EF4-FFF2-40B4-BE49-F238E27FC236}">
                    <a16:creationId xmlns:a16="http://schemas.microsoft.com/office/drawing/2014/main" id="{733C061C-3FAB-76B1-9E30-C43DEA8AD0FE}"/>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6" name="Freeform: Shape 145">
                <a:extLst>
                  <a:ext uri="{FF2B5EF4-FFF2-40B4-BE49-F238E27FC236}">
                    <a16:creationId xmlns:a16="http://schemas.microsoft.com/office/drawing/2014/main" id="{B77DE39C-D400-09E4-3892-7CD40FAC5B53}"/>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7" name="Freeform: Shape 146">
                <a:extLst>
                  <a:ext uri="{FF2B5EF4-FFF2-40B4-BE49-F238E27FC236}">
                    <a16:creationId xmlns:a16="http://schemas.microsoft.com/office/drawing/2014/main" id="{B07D0CB0-83F6-F40E-8BA3-5D69B046B4AC}"/>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8" name="Freeform: Shape 147">
                <a:extLst>
                  <a:ext uri="{FF2B5EF4-FFF2-40B4-BE49-F238E27FC236}">
                    <a16:creationId xmlns:a16="http://schemas.microsoft.com/office/drawing/2014/main" id="{47111E9F-0247-CDFD-2DB6-00B3F017A0FB}"/>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40" name="Oval 139">
              <a:extLst>
                <a:ext uri="{FF2B5EF4-FFF2-40B4-BE49-F238E27FC236}">
                  <a16:creationId xmlns:a16="http://schemas.microsoft.com/office/drawing/2014/main" id="{6C96DB80-E82C-FE5A-AE51-715BCD0C210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162">
            <a:extLst>
              <a:ext uri="{FF2B5EF4-FFF2-40B4-BE49-F238E27FC236}">
                <a16:creationId xmlns:a16="http://schemas.microsoft.com/office/drawing/2014/main" id="{3C7D1ABD-FAF5-E60B-DBCB-A2FC4EFAEEBF}"/>
              </a:ext>
            </a:extLst>
          </p:cNvPr>
          <p:cNvGrpSpPr>
            <a:grpSpLocks noGrp="1" noUngrp="1" noRot="1" noMove="1" noResize="1"/>
          </p:cNvGrpSpPr>
          <p:nvPr/>
        </p:nvGrpSpPr>
        <p:grpSpPr>
          <a:xfrm>
            <a:off x="1049511" y="6186910"/>
            <a:ext cx="1408367" cy="741547"/>
            <a:chOff x="1049511" y="6186910"/>
            <a:chExt cx="1408367" cy="741547"/>
          </a:xfrm>
        </p:grpSpPr>
        <p:sp>
          <p:nvSpPr>
            <p:cNvPr id="166" name="Rectangle 165">
              <a:extLst>
                <a:ext uri="{FF2B5EF4-FFF2-40B4-BE49-F238E27FC236}">
                  <a16:creationId xmlns:a16="http://schemas.microsoft.com/office/drawing/2014/main" id="{B08D5103-D17C-C256-9904-0113A17C2576}"/>
                </a:ext>
              </a:extLst>
            </p:cNvPr>
            <p:cNvSpPr>
              <a:spLocks noGrp="1" noRot="1" noMove="1" noResize="1" noEditPoints="1" noAdjustHandles="1" noChangeArrowheads="1" noChangeShapeType="1"/>
            </p:cNvSpPr>
            <p:nvPr/>
          </p:nvSpPr>
          <p:spPr>
            <a:xfrm>
              <a:off x="1049511" y="6186910"/>
              <a:ext cx="1408367" cy="741547"/>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7" name="Group 166">
              <a:extLst>
                <a:ext uri="{FF2B5EF4-FFF2-40B4-BE49-F238E27FC236}">
                  <a16:creationId xmlns:a16="http://schemas.microsoft.com/office/drawing/2014/main" id="{6D17545D-0F09-B6F6-F4E0-C9D68F9249A6}"/>
                </a:ext>
              </a:extLst>
            </p:cNvPr>
            <p:cNvGrpSpPr>
              <a:grpSpLocks noGrp="1" noUngrp="1" noRot="1" noMove="1" noResize="1"/>
            </p:cNvGrpSpPr>
            <p:nvPr/>
          </p:nvGrpSpPr>
          <p:grpSpPr>
            <a:xfrm>
              <a:off x="2115813" y="6238717"/>
              <a:ext cx="281301" cy="72412"/>
              <a:chOff x="10740618" y="5611167"/>
              <a:chExt cx="330483" cy="85072"/>
            </a:xfrm>
          </p:grpSpPr>
          <p:sp>
            <p:nvSpPr>
              <p:cNvPr id="176" name="Rectangle 175">
                <a:extLst>
                  <a:ext uri="{FF2B5EF4-FFF2-40B4-BE49-F238E27FC236}">
                    <a16:creationId xmlns:a16="http://schemas.microsoft.com/office/drawing/2014/main" id="{0A6EA86C-0C48-D0F2-EC99-DE925A0D086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Rectangle 176">
                <a:extLst>
                  <a:ext uri="{FF2B5EF4-FFF2-40B4-BE49-F238E27FC236}">
                    <a16:creationId xmlns:a16="http://schemas.microsoft.com/office/drawing/2014/main" id="{2EDE6B76-D0BA-E679-7DFF-DF46D6EB446C}"/>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Rectangle 177">
                <a:extLst>
                  <a:ext uri="{FF2B5EF4-FFF2-40B4-BE49-F238E27FC236}">
                    <a16:creationId xmlns:a16="http://schemas.microsoft.com/office/drawing/2014/main" id="{361B9ABD-99CD-89BF-86D2-430CBB8A2F80}"/>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8" name="Rectangle 167">
              <a:extLst>
                <a:ext uri="{FF2B5EF4-FFF2-40B4-BE49-F238E27FC236}">
                  <a16:creationId xmlns:a16="http://schemas.microsoft.com/office/drawing/2014/main" id="{48675DD0-EAFE-9998-C40E-85049C465D26}"/>
                </a:ext>
              </a:extLst>
            </p:cNvPr>
            <p:cNvSpPr>
              <a:spLocks noGrp="1" noRot="1" noMove="1" noResize="1" noEditPoints="1" noAdjustHandles="1" noChangeArrowheads="1" noChangeShapeType="1"/>
            </p:cNvSpPr>
            <p:nvPr/>
          </p:nvSpPr>
          <p:spPr>
            <a:xfrm>
              <a:off x="1123261" y="6378986"/>
              <a:ext cx="1275999" cy="48320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9" name="Group 168">
              <a:extLst>
                <a:ext uri="{FF2B5EF4-FFF2-40B4-BE49-F238E27FC236}">
                  <a16:creationId xmlns:a16="http://schemas.microsoft.com/office/drawing/2014/main" id="{7288E600-9148-68F6-7025-8063596A3D81}"/>
                </a:ext>
              </a:extLst>
            </p:cNvPr>
            <p:cNvGrpSpPr>
              <a:grpSpLocks noGrp="1" noUngrp="1" noRot="1" noMove="1" noResize="1"/>
            </p:cNvGrpSpPr>
            <p:nvPr/>
          </p:nvGrpSpPr>
          <p:grpSpPr>
            <a:xfrm>
              <a:off x="1196746" y="6451032"/>
              <a:ext cx="1129030" cy="339116"/>
              <a:chOff x="9659602" y="5873659"/>
              <a:chExt cx="1326427" cy="398406"/>
            </a:xfrm>
          </p:grpSpPr>
          <p:cxnSp>
            <p:nvCxnSpPr>
              <p:cNvPr id="170" name="Straight Connector 169">
                <a:extLst>
                  <a:ext uri="{FF2B5EF4-FFF2-40B4-BE49-F238E27FC236}">
                    <a16:creationId xmlns:a16="http://schemas.microsoft.com/office/drawing/2014/main" id="{398FD2E3-9E07-CEE9-5F8A-06886040EA0C}"/>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527BBC0-CF85-C872-74F0-4A3F1671289F}"/>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107140-B249-9E5B-5E93-89591BA90A4E}"/>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037FB4F-EAC8-69CB-366E-DA573D630E4E}"/>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D0D13D-7A85-FF43-76A2-BF1EEB91C86E}"/>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BC40C95-BCD2-9871-B7A5-4A8FCB3D489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235" name="Group 234">
            <a:extLst>
              <a:ext uri="{FF2B5EF4-FFF2-40B4-BE49-F238E27FC236}">
                <a16:creationId xmlns:a16="http://schemas.microsoft.com/office/drawing/2014/main" id="{E20A24D6-D228-056E-E285-120559722F5C}"/>
              </a:ext>
            </a:extLst>
          </p:cNvPr>
          <p:cNvGrpSpPr>
            <a:grpSpLocks noGrp="1" noUngrp="1" noRot="1" noMove="1" noResize="1"/>
          </p:cNvGrpSpPr>
          <p:nvPr/>
        </p:nvGrpSpPr>
        <p:grpSpPr>
          <a:xfrm>
            <a:off x="2522885" y="462407"/>
            <a:ext cx="1042013" cy="548650"/>
            <a:chOff x="2522885" y="462407"/>
            <a:chExt cx="1042013" cy="548650"/>
          </a:xfrm>
        </p:grpSpPr>
        <p:sp>
          <p:nvSpPr>
            <p:cNvPr id="180" name="Rectangle 179">
              <a:extLst>
                <a:ext uri="{FF2B5EF4-FFF2-40B4-BE49-F238E27FC236}">
                  <a16:creationId xmlns:a16="http://schemas.microsoft.com/office/drawing/2014/main" id="{3FDD0DCF-D41E-C4F9-D50B-870D2DC3D596}"/>
                </a:ext>
              </a:extLst>
            </p:cNvPr>
            <p:cNvSpPr>
              <a:spLocks noGrp="1" noRot="1" noMove="1" noResize="1" noEditPoints="1" noAdjustHandles="1" noChangeArrowheads="1" noChangeShapeType="1"/>
            </p:cNvSpPr>
            <p:nvPr/>
          </p:nvSpPr>
          <p:spPr>
            <a:xfrm>
              <a:off x="2522885" y="462407"/>
              <a:ext cx="1042013" cy="548650"/>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1" name="Group 180">
              <a:extLst>
                <a:ext uri="{FF2B5EF4-FFF2-40B4-BE49-F238E27FC236}">
                  <a16:creationId xmlns:a16="http://schemas.microsoft.com/office/drawing/2014/main" id="{9A73296A-E6CA-4CDB-C695-7C7395861803}"/>
                </a:ext>
              </a:extLst>
            </p:cNvPr>
            <p:cNvGrpSpPr>
              <a:grpSpLocks noGrp="1" noUngrp="1" noRot="1" noMove="1" noResize="1"/>
            </p:cNvGrpSpPr>
            <p:nvPr/>
          </p:nvGrpSpPr>
          <p:grpSpPr>
            <a:xfrm>
              <a:off x="3311813" y="500738"/>
              <a:ext cx="208127" cy="53575"/>
              <a:chOff x="10740618" y="5611167"/>
              <a:chExt cx="330483" cy="85072"/>
            </a:xfrm>
          </p:grpSpPr>
          <p:sp>
            <p:nvSpPr>
              <p:cNvPr id="190" name="Rectangle 189">
                <a:extLst>
                  <a:ext uri="{FF2B5EF4-FFF2-40B4-BE49-F238E27FC236}">
                    <a16:creationId xmlns:a16="http://schemas.microsoft.com/office/drawing/2014/main" id="{5BCB6F75-3D91-F85D-34C2-314DCC64ECD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2A274271-4CEC-834E-9C5C-D8C751A10169}"/>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Rectangle 191">
                <a:extLst>
                  <a:ext uri="{FF2B5EF4-FFF2-40B4-BE49-F238E27FC236}">
                    <a16:creationId xmlns:a16="http://schemas.microsoft.com/office/drawing/2014/main" id="{9BA99FA4-6C96-8F78-FE5F-B53D7D446F82}"/>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2" name="Rectangle 181">
              <a:extLst>
                <a:ext uri="{FF2B5EF4-FFF2-40B4-BE49-F238E27FC236}">
                  <a16:creationId xmlns:a16="http://schemas.microsoft.com/office/drawing/2014/main" id="{1291143F-F839-6798-6105-BDF4577073DF}"/>
                </a:ext>
              </a:extLst>
            </p:cNvPr>
            <p:cNvSpPr>
              <a:spLocks noGrp="1" noRot="1" noMove="1" noResize="1" noEditPoints="1" noAdjustHandles="1" noChangeArrowheads="1" noChangeShapeType="1"/>
            </p:cNvSpPr>
            <p:nvPr/>
          </p:nvSpPr>
          <p:spPr>
            <a:xfrm>
              <a:off x="2577450" y="604519"/>
              <a:ext cx="944077" cy="35751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3" name="Group 182">
              <a:extLst>
                <a:ext uri="{FF2B5EF4-FFF2-40B4-BE49-F238E27FC236}">
                  <a16:creationId xmlns:a16="http://schemas.microsoft.com/office/drawing/2014/main" id="{E4E43E31-1B08-A33D-D124-D5D6C450B88A}"/>
                </a:ext>
              </a:extLst>
            </p:cNvPr>
            <p:cNvGrpSpPr>
              <a:grpSpLocks noGrp="1" noUngrp="1" noRot="1" noMove="1" noResize="1"/>
            </p:cNvGrpSpPr>
            <p:nvPr/>
          </p:nvGrpSpPr>
          <p:grpSpPr>
            <a:xfrm>
              <a:off x="2631820" y="657823"/>
              <a:ext cx="835339" cy="250902"/>
              <a:chOff x="9659602" y="5873659"/>
              <a:chExt cx="1326427" cy="398406"/>
            </a:xfrm>
          </p:grpSpPr>
          <p:cxnSp>
            <p:nvCxnSpPr>
              <p:cNvPr id="184" name="Straight Connector 183">
                <a:extLst>
                  <a:ext uri="{FF2B5EF4-FFF2-40B4-BE49-F238E27FC236}">
                    <a16:creationId xmlns:a16="http://schemas.microsoft.com/office/drawing/2014/main" id="{F413DE89-08E7-5B3F-1C08-06FBE625DACB}"/>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301E65D-D3C2-9E5A-3CE7-D25BCDFE397B}"/>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BAB9DE-0599-7FF3-E78A-CE0F4D24C5E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9232E0-47E0-1CEB-22B7-26020C01BFC4}"/>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75C25D-6817-2A8C-7E42-9B558E9FE976}"/>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03E004B-0B7E-4245-152D-66EC9068971B}"/>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164" name="Group 163">
            <a:extLst>
              <a:ext uri="{FF2B5EF4-FFF2-40B4-BE49-F238E27FC236}">
                <a16:creationId xmlns:a16="http://schemas.microsoft.com/office/drawing/2014/main" id="{C9DD556F-068C-8E28-7C91-484D9CA93E2B}"/>
              </a:ext>
            </a:extLst>
          </p:cNvPr>
          <p:cNvGrpSpPr>
            <a:grpSpLocks noGrp="1" noUngrp="1" noRot="1" noMove="1" noResize="1"/>
          </p:cNvGrpSpPr>
          <p:nvPr/>
        </p:nvGrpSpPr>
        <p:grpSpPr>
          <a:xfrm>
            <a:off x="10004493" y="5926896"/>
            <a:ext cx="936153" cy="492912"/>
            <a:chOff x="10004493" y="5926896"/>
            <a:chExt cx="936153" cy="492912"/>
          </a:xfrm>
        </p:grpSpPr>
        <p:sp>
          <p:nvSpPr>
            <p:cNvPr id="208" name="Rectangle 207">
              <a:extLst>
                <a:ext uri="{FF2B5EF4-FFF2-40B4-BE49-F238E27FC236}">
                  <a16:creationId xmlns:a16="http://schemas.microsoft.com/office/drawing/2014/main" id="{74C66AAA-3896-71E4-3A0F-EFCD627B52D5}"/>
                </a:ext>
              </a:extLst>
            </p:cNvPr>
            <p:cNvSpPr>
              <a:spLocks noGrp="1" noRot="1" noMove="1" noResize="1" noEditPoints="1" noAdjustHandles="1" noChangeArrowheads="1" noChangeShapeType="1"/>
            </p:cNvSpPr>
            <p:nvPr/>
          </p:nvSpPr>
          <p:spPr>
            <a:xfrm>
              <a:off x="10004493" y="5926896"/>
              <a:ext cx="936153" cy="492912"/>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9" name="Group 208">
              <a:extLst>
                <a:ext uri="{FF2B5EF4-FFF2-40B4-BE49-F238E27FC236}">
                  <a16:creationId xmlns:a16="http://schemas.microsoft.com/office/drawing/2014/main" id="{8A3ED58A-B360-A7A2-5CCA-487C1472404C}"/>
                </a:ext>
              </a:extLst>
            </p:cNvPr>
            <p:cNvGrpSpPr>
              <a:grpSpLocks noGrp="1" noUngrp="1" noRot="1" noMove="1" noResize="1"/>
            </p:cNvGrpSpPr>
            <p:nvPr/>
          </p:nvGrpSpPr>
          <p:grpSpPr>
            <a:xfrm>
              <a:off x="10713273" y="5961333"/>
              <a:ext cx="186983" cy="48133"/>
              <a:chOff x="10740618" y="5611167"/>
              <a:chExt cx="330483" cy="85072"/>
            </a:xfrm>
          </p:grpSpPr>
          <p:sp>
            <p:nvSpPr>
              <p:cNvPr id="218" name="Rectangle 217">
                <a:extLst>
                  <a:ext uri="{FF2B5EF4-FFF2-40B4-BE49-F238E27FC236}">
                    <a16:creationId xmlns:a16="http://schemas.microsoft.com/office/drawing/2014/main" id="{BBE201A0-352C-2B41-F3D5-FBC93F77C1DA}"/>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Rectangle 218">
                <a:extLst>
                  <a:ext uri="{FF2B5EF4-FFF2-40B4-BE49-F238E27FC236}">
                    <a16:creationId xmlns:a16="http://schemas.microsoft.com/office/drawing/2014/main" id="{1ADD07F9-F8ED-4A0F-37B7-7206E86F686F}"/>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Rectangle 219">
                <a:extLst>
                  <a:ext uri="{FF2B5EF4-FFF2-40B4-BE49-F238E27FC236}">
                    <a16:creationId xmlns:a16="http://schemas.microsoft.com/office/drawing/2014/main" id="{8A2AAF11-5290-90D4-9524-5B5986F5294F}"/>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0" name="Rectangle 209">
              <a:extLst>
                <a:ext uri="{FF2B5EF4-FFF2-40B4-BE49-F238E27FC236}">
                  <a16:creationId xmlns:a16="http://schemas.microsoft.com/office/drawing/2014/main" id="{4D142967-5B6D-7566-4C03-32F202DF279E}"/>
                </a:ext>
              </a:extLst>
            </p:cNvPr>
            <p:cNvSpPr>
              <a:spLocks noGrp="1" noRot="1" noMove="1" noResize="1" noEditPoints="1" noAdjustHandles="1" noChangeArrowheads="1" noChangeShapeType="1"/>
            </p:cNvSpPr>
            <p:nvPr/>
          </p:nvSpPr>
          <p:spPr>
            <a:xfrm>
              <a:off x="10053515" y="6054570"/>
              <a:ext cx="848167" cy="32119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1" name="Group 210">
              <a:extLst>
                <a:ext uri="{FF2B5EF4-FFF2-40B4-BE49-F238E27FC236}">
                  <a16:creationId xmlns:a16="http://schemas.microsoft.com/office/drawing/2014/main" id="{8CC1BCA9-10CD-9873-A102-B413335C580E}"/>
                </a:ext>
              </a:extLst>
            </p:cNvPr>
            <p:cNvGrpSpPr>
              <a:grpSpLocks noGrp="1" noUngrp="1" noRot="1" noMove="1" noResize="1"/>
            </p:cNvGrpSpPr>
            <p:nvPr/>
          </p:nvGrpSpPr>
          <p:grpSpPr>
            <a:xfrm>
              <a:off x="10102361" y="6102460"/>
              <a:ext cx="750475" cy="225413"/>
              <a:chOff x="9659602" y="5873659"/>
              <a:chExt cx="1326427" cy="398406"/>
            </a:xfrm>
          </p:grpSpPr>
          <p:cxnSp>
            <p:nvCxnSpPr>
              <p:cNvPr id="212" name="Straight Connector 211">
                <a:extLst>
                  <a:ext uri="{FF2B5EF4-FFF2-40B4-BE49-F238E27FC236}">
                    <a16:creationId xmlns:a16="http://schemas.microsoft.com/office/drawing/2014/main" id="{F5A865D4-CEB6-6123-3632-4FBD66096CA2}"/>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A785C64-F979-A4DC-9533-4A93181F25C8}"/>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1656ACC-19DA-3315-FD14-7E5B65410CC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F368A7-130E-2D2E-A805-74BC28EB19C9}"/>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DF3D88-4578-35D1-5877-140927B0C7EA}"/>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370BB98-D28E-F088-45B7-65CC56C05E4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6626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2E1D8A-23F2-C59F-5771-C8719277EE0B}"/>
              </a:ext>
            </a:extLst>
          </p:cNvPr>
          <p:cNvSpPr/>
          <p:nvPr/>
        </p:nvSpPr>
        <p:spPr>
          <a:xfrm>
            <a:off x="822960" y="746759"/>
            <a:ext cx="7421880" cy="7054578"/>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5F16D8FE-56AC-1B6B-8F77-98D3CA9483C6}"/>
              </a:ext>
            </a:extLst>
          </p:cNvPr>
          <p:cNvSpPr/>
          <p:nvPr/>
        </p:nvSpPr>
        <p:spPr>
          <a:xfrm>
            <a:off x="1122045" y="2056824"/>
            <a:ext cx="6725590" cy="5238777"/>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DCC54BE-5338-31A4-0F8A-4A8031A75DD7}"/>
              </a:ext>
            </a:extLst>
          </p:cNvPr>
          <p:cNvSpPr txBox="1"/>
          <p:nvPr/>
        </p:nvSpPr>
        <p:spPr>
          <a:xfrm>
            <a:off x="1623034" y="1086521"/>
            <a:ext cx="4076757"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Problem Statement</a:t>
            </a:r>
          </a:p>
        </p:txBody>
      </p:sp>
      <p:pic>
        <p:nvPicPr>
          <p:cNvPr id="4" name="Picture 3" descr="A child with pink hair&#10;&#10;Description automatically generated with medium confidence">
            <a:extLst>
              <a:ext uri="{FF2B5EF4-FFF2-40B4-BE49-F238E27FC236}">
                <a16:creationId xmlns:a16="http://schemas.microsoft.com/office/drawing/2014/main" id="{0C6A192C-164A-3E94-AE75-9A3B081EB0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759041" y="2274570"/>
            <a:ext cx="4583430" cy="4583430"/>
          </a:xfrm>
          <a:prstGeom prst="rect">
            <a:avLst/>
          </a:prstGeom>
          <a:effectLst>
            <a:outerShdw blurRad="241300" dist="38100" dir="2700000" algn="tl" rotWithShape="0">
              <a:prstClr val="black">
                <a:alpha val="40000"/>
              </a:prstClr>
            </a:outerShdw>
          </a:effectLst>
        </p:spPr>
      </p:pic>
      <p:sp>
        <p:nvSpPr>
          <p:cNvPr id="9" name="TextBox 8">
            <a:extLst>
              <a:ext uri="{FF2B5EF4-FFF2-40B4-BE49-F238E27FC236}">
                <a16:creationId xmlns:a16="http://schemas.microsoft.com/office/drawing/2014/main" id="{0F23776F-5A7B-0CCC-9A7C-56E187128B58}"/>
              </a:ext>
            </a:extLst>
          </p:cNvPr>
          <p:cNvSpPr txBox="1"/>
          <p:nvPr/>
        </p:nvSpPr>
        <p:spPr>
          <a:xfrm>
            <a:off x="1638260" y="2396664"/>
            <a:ext cx="3669594" cy="338554"/>
          </a:xfrm>
          <a:prstGeom prst="rect">
            <a:avLst/>
          </a:prstGeom>
          <a:noFill/>
        </p:spPr>
        <p:txBody>
          <a:bodyPr wrap="none" rtlCol="0">
            <a:spAutoFit/>
          </a:bodyPr>
          <a:lstStyle/>
          <a:p>
            <a:pPr marL="285750" indent="-285750">
              <a:buFont typeface="Arial" panose="020B0604020202020204" pitchFamily="34" charset="0"/>
              <a:buChar char="•"/>
            </a:pPr>
            <a:r>
              <a:rPr lang="en-IN" sz="1600" i="1" dirty="0">
                <a:solidFill>
                  <a:schemeClr val="bg1"/>
                </a:solidFill>
                <a:latin typeface="Work Sans SemiBold" panose="00000700000000000000" pitchFamily="50" charset="0"/>
              </a:rPr>
              <a:t>Recovered 21</a:t>
            </a:r>
            <a:r>
              <a:rPr lang="en-IN" sz="1600" i="1" baseline="30000" dirty="0">
                <a:solidFill>
                  <a:schemeClr val="bg1"/>
                </a:solidFill>
                <a:latin typeface="Work Sans SemiBold" panose="00000700000000000000" pitchFamily="50" charset="0"/>
              </a:rPr>
              <a:t>st</a:t>
            </a:r>
            <a:r>
              <a:rPr lang="en-IN" sz="1600" i="1" dirty="0">
                <a:solidFill>
                  <a:schemeClr val="bg1"/>
                </a:solidFill>
                <a:latin typeface="Work Sans SemiBold" panose="00000700000000000000" pitchFamily="50" charset="0"/>
              </a:rPr>
              <a:t> century artifacts</a:t>
            </a:r>
          </a:p>
        </p:txBody>
      </p:sp>
      <p:sp>
        <p:nvSpPr>
          <p:cNvPr id="10" name="TextBox 9">
            <a:extLst>
              <a:ext uri="{FF2B5EF4-FFF2-40B4-BE49-F238E27FC236}">
                <a16:creationId xmlns:a16="http://schemas.microsoft.com/office/drawing/2014/main" id="{0DCB88F5-CC0B-C7F3-2B02-8AE7CE8923CC}"/>
              </a:ext>
            </a:extLst>
          </p:cNvPr>
          <p:cNvSpPr txBox="1"/>
          <p:nvPr/>
        </p:nvSpPr>
        <p:spPr>
          <a:xfrm>
            <a:off x="1908299" y="2695475"/>
            <a:ext cx="4384339"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During a recent expedition to the ruins of alpha-Earth, an exploration team recovered a semi-operable server containing data from the popular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website Reddit.</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CE8C8A7-C3EF-F3EE-1303-CB01F2A94674}"/>
              </a:ext>
            </a:extLst>
          </p:cNvPr>
          <p:cNvSpPr txBox="1"/>
          <p:nvPr/>
        </p:nvSpPr>
        <p:spPr>
          <a:xfrm>
            <a:off x="1638260" y="3778412"/>
            <a:ext cx="4261103" cy="338554"/>
          </a:xfrm>
          <a:prstGeom prst="rect">
            <a:avLst/>
          </a:prstGeom>
          <a:noFill/>
        </p:spPr>
        <p:txBody>
          <a:bodyPr wrap="none" rtlCol="0">
            <a:spAutoFit/>
          </a:bodyPr>
          <a:lstStyle/>
          <a:p>
            <a:pPr marL="285750" indent="-285750">
              <a:buFont typeface="Arial" panose="020B0604020202020204" pitchFamily="34" charset="0"/>
              <a:buChar char="•"/>
            </a:pPr>
            <a:r>
              <a:rPr lang="en-US" sz="1600" i="1" dirty="0">
                <a:solidFill>
                  <a:schemeClr val="bg1"/>
                </a:solidFill>
                <a:latin typeface="Work Sans SemiBold" panose="00000700000000000000" pitchFamily="50" charset="0"/>
              </a:rPr>
              <a:t>21st century data science techniques</a:t>
            </a:r>
            <a:endParaRPr lang="en-IN" sz="1600" i="1" dirty="0">
              <a:solidFill>
                <a:schemeClr val="bg1"/>
              </a:solidFill>
              <a:latin typeface="Work Sans SemiBold" panose="00000700000000000000" pitchFamily="50" charset="0"/>
            </a:endParaRPr>
          </a:p>
        </p:txBody>
      </p:sp>
      <p:sp>
        <p:nvSpPr>
          <p:cNvPr id="12" name="TextBox 11">
            <a:extLst>
              <a:ext uri="{FF2B5EF4-FFF2-40B4-BE49-F238E27FC236}">
                <a16:creationId xmlns:a16="http://schemas.microsoft.com/office/drawing/2014/main" id="{0ADA2009-4BD5-1F41-4BA4-A8782BB8C696}"/>
              </a:ext>
            </a:extLst>
          </p:cNvPr>
          <p:cNvSpPr txBox="1"/>
          <p:nvPr/>
        </p:nvSpPr>
        <p:spPr>
          <a:xfrm>
            <a:off x="1908300" y="4116966"/>
            <a:ext cx="4068778"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Additionally, the team discovered a manual on early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data science techniques for classification and machine learning.</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90885D3D-8EE2-D8EC-3FC5-5C93816EC346}"/>
              </a:ext>
            </a:extLst>
          </p:cNvPr>
          <p:cNvSpPr txBox="1"/>
          <p:nvPr/>
        </p:nvSpPr>
        <p:spPr>
          <a:xfrm>
            <a:off x="1638260" y="5165030"/>
            <a:ext cx="4363695" cy="584775"/>
          </a:xfrm>
          <a:prstGeom prst="rect">
            <a:avLst/>
          </a:prstGeom>
          <a:noFill/>
        </p:spPr>
        <p:txBody>
          <a:bodyPr wrap="none" rtlCol="0">
            <a:spAutoFit/>
          </a:bodyPr>
          <a:lstStyle/>
          <a:p>
            <a:pPr marL="285750" indent="-285750">
              <a:buFont typeface="Arial" panose="020B0604020202020204" pitchFamily="34" charset="0"/>
              <a:buChar char="•"/>
            </a:pPr>
            <a:r>
              <a:rPr lang="en-US" sz="1600" i="1" dirty="0">
                <a:solidFill>
                  <a:schemeClr val="bg1"/>
                </a:solidFill>
                <a:latin typeface="Work Sans SemiBold" panose="00000700000000000000" pitchFamily="50" charset="0"/>
              </a:rPr>
              <a:t>Using 21</a:t>
            </a:r>
            <a:r>
              <a:rPr lang="en-US" sz="1600" i="1" baseline="30000" dirty="0">
                <a:solidFill>
                  <a:schemeClr val="bg1"/>
                </a:solidFill>
                <a:latin typeface="Work Sans SemiBold" panose="00000700000000000000" pitchFamily="50" charset="0"/>
              </a:rPr>
              <a:t>st</a:t>
            </a:r>
            <a:r>
              <a:rPr lang="en-US" sz="1600" i="1" dirty="0">
                <a:solidFill>
                  <a:schemeClr val="bg1"/>
                </a:solidFill>
                <a:latin typeface="Work Sans SemiBold" panose="00000700000000000000" pitchFamily="50" charset="0"/>
              </a:rPr>
              <a:t> century methods to analyze </a:t>
            </a:r>
          </a:p>
          <a:p>
            <a:r>
              <a:rPr lang="en-US" sz="1600" i="1" dirty="0">
                <a:solidFill>
                  <a:schemeClr val="bg1"/>
                </a:solidFill>
                <a:latin typeface="Work Sans SemiBold" panose="00000700000000000000" pitchFamily="50" charset="0"/>
              </a:rPr>
              <a:t>		21</a:t>
            </a:r>
            <a:r>
              <a:rPr lang="en-US" sz="1600" i="1" baseline="30000" dirty="0">
                <a:solidFill>
                  <a:schemeClr val="bg1"/>
                </a:solidFill>
                <a:latin typeface="Work Sans SemiBold" panose="00000700000000000000" pitchFamily="50" charset="0"/>
              </a:rPr>
              <a:t>st</a:t>
            </a:r>
            <a:r>
              <a:rPr lang="en-US" sz="1600" i="1" dirty="0">
                <a:solidFill>
                  <a:schemeClr val="bg1"/>
                </a:solidFill>
                <a:latin typeface="Work Sans SemiBold" panose="00000700000000000000" pitchFamily="50" charset="0"/>
              </a:rPr>
              <a:t> century data</a:t>
            </a:r>
            <a:endParaRPr lang="en-IN" sz="1600" i="1" dirty="0">
              <a:solidFill>
                <a:schemeClr val="bg1"/>
              </a:solidFill>
              <a:latin typeface="Work Sans SemiBold" panose="00000700000000000000" pitchFamily="50" charset="0"/>
            </a:endParaRPr>
          </a:p>
        </p:txBody>
      </p:sp>
      <p:pic>
        <p:nvPicPr>
          <p:cNvPr id="16" name="Picture 15" descr="Shape&#10;&#10;Description automatically generated">
            <a:extLst>
              <a:ext uri="{FF2B5EF4-FFF2-40B4-BE49-F238E27FC236}">
                <a16:creationId xmlns:a16="http://schemas.microsoft.com/office/drawing/2014/main" id="{64D3E00B-3621-AE13-1503-05D004A4F61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414770" y="1762910"/>
            <a:ext cx="2567725" cy="1953417"/>
          </a:xfrm>
          <a:prstGeom prst="rect">
            <a:avLst/>
          </a:prstGeom>
        </p:spPr>
      </p:pic>
      <p:pic>
        <p:nvPicPr>
          <p:cNvPr id="18" name="Picture 17" descr="A cartoon of a child holding a guitar&#10;&#10;Description automatically generated with low confidence">
            <a:extLst>
              <a:ext uri="{FF2B5EF4-FFF2-40B4-BE49-F238E27FC236}">
                <a16:creationId xmlns:a16="http://schemas.microsoft.com/office/drawing/2014/main" id="{7A72E838-65E6-F52E-53F4-A8BD2B5C98F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860392" y="4116966"/>
            <a:ext cx="2184769" cy="2512917"/>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3C8490A1-339E-3923-D7C8-543BFE6B2082}"/>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579422" y="378179"/>
            <a:ext cx="1720668" cy="1416683"/>
          </a:xfrm>
          <a:prstGeom prst="rect">
            <a:avLst/>
          </a:prstGeom>
        </p:spPr>
      </p:pic>
      <p:sp>
        <p:nvSpPr>
          <p:cNvPr id="3" name="TextBox 2">
            <a:extLst>
              <a:ext uri="{FF2B5EF4-FFF2-40B4-BE49-F238E27FC236}">
                <a16:creationId xmlns:a16="http://schemas.microsoft.com/office/drawing/2014/main" id="{80D1A3E2-29C2-9E4A-CF53-CA2FEF2945BF}"/>
              </a:ext>
            </a:extLst>
          </p:cNvPr>
          <p:cNvSpPr txBox="1"/>
          <p:nvPr/>
        </p:nvSpPr>
        <p:spPr>
          <a:xfrm>
            <a:off x="1943071" y="5729171"/>
            <a:ext cx="4068778"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We explored the use of natural language processing and several classification algorithms to differentiate between posts from r/anime vs. those from r/Naruto.</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247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5367B-8BE3-F9C8-D48F-16D3A8E5B26B}"/>
              </a:ext>
            </a:extLst>
          </p:cNvPr>
          <p:cNvSpPr txBox="1"/>
          <p:nvPr/>
        </p:nvSpPr>
        <p:spPr>
          <a:xfrm>
            <a:off x="5427394" y="739280"/>
            <a:ext cx="1337226"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ANIME</a:t>
            </a:r>
          </a:p>
        </p:txBody>
      </p:sp>
      <p:sp>
        <p:nvSpPr>
          <p:cNvPr id="3" name="TextBox 2">
            <a:extLst>
              <a:ext uri="{FF2B5EF4-FFF2-40B4-BE49-F238E27FC236}">
                <a16:creationId xmlns:a16="http://schemas.microsoft.com/office/drawing/2014/main" id="{8D817C03-15B2-6CEE-CD9C-0BAA77F0A50C}"/>
              </a:ext>
            </a:extLst>
          </p:cNvPr>
          <p:cNvSpPr txBox="1"/>
          <p:nvPr/>
        </p:nvSpPr>
        <p:spPr>
          <a:xfrm>
            <a:off x="2293938" y="1447308"/>
            <a:ext cx="7547928" cy="1996893"/>
          </a:xfrm>
          <a:prstGeom prst="rect">
            <a:avLst/>
          </a:prstGeom>
          <a:noFill/>
        </p:spPr>
        <p:txBody>
          <a:bodyPr wrap="square" rtlCol="0">
            <a:spAutoFit/>
          </a:bodyPr>
          <a:lstStyle/>
          <a:p>
            <a:pPr algn="ctr">
              <a:lnSpc>
                <a:spcPct val="150000"/>
              </a:lnSpc>
            </a:pPr>
            <a:r>
              <a:rPr lang="en-US" sz="14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Anime is hand-drawn and computer-generated animation originating from Japan. Outside of Japan and in English, anime refers to Japanese animation, and refers specifically to animation produced in Japan. However, in Japan and in Japanese, anime (a term derived from a shortening of the English word animation) describes all animated works, regardless of style or origin. Animation produced outside of Japan with similar style to Japanese animation is commonly referred to as anime-influenced animation.</a:t>
            </a:r>
            <a:endParaRPr lang="en-IN" sz="14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9" name="Picture 5">
            <a:hlinkClick r:id="rId2" tooltip="About this sound"/>
            <a:extLst>
              <a:ext uri="{FF2B5EF4-FFF2-40B4-BE49-F238E27FC236}">
                <a16:creationId xmlns:a16="http://schemas.microsoft.com/office/drawing/2014/main" id="{7FB00364-ED1D-BF99-5C51-8FA4890B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938" y="-7620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doll&#10;&#10;Description automatically generated">
            <a:extLst>
              <a:ext uri="{FF2B5EF4-FFF2-40B4-BE49-F238E27FC236}">
                <a16:creationId xmlns:a16="http://schemas.microsoft.com/office/drawing/2014/main" id="{9BD77DB8-E3C0-4A7F-97A5-19F13439428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49494" y="3140996"/>
            <a:ext cx="3818561" cy="3717004"/>
          </a:xfrm>
          <a:prstGeom prst="rect">
            <a:avLst/>
          </a:prstGeom>
        </p:spPr>
      </p:pic>
      <p:pic>
        <p:nvPicPr>
          <p:cNvPr id="18" name="Picture 17">
            <a:extLst>
              <a:ext uri="{FF2B5EF4-FFF2-40B4-BE49-F238E27FC236}">
                <a16:creationId xmlns:a16="http://schemas.microsoft.com/office/drawing/2014/main" id="{2A97A076-B222-A19B-9486-E1EF8E651FB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992250" y="2877304"/>
            <a:ext cx="3359963" cy="473171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DC69D01D-4272-0D01-AB78-A3698F5004B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096000" y="3429000"/>
            <a:ext cx="1720668" cy="1416683"/>
          </a:xfrm>
          <a:prstGeom prst="rect">
            <a:avLst/>
          </a:prstGeom>
        </p:spPr>
      </p:pic>
    </p:spTree>
    <p:extLst>
      <p:ext uri="{BB962C8B-B14F-4D97-AF65-F5344CB8AC3E}">
        <p14:creationId xmlns:p14="http://schemas.microsoft.com/office/powerpoint/2010/main" val="131131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9C69A817-FD6F-2356-A960-C4E3EA13D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9601200" cy="6858000"/>
          </a:xfrm>
          <a:prstGeom prst="rect">
            <a:avLst/>
          </a:prstGeom>
        </p:spPr>
      </p:pic>
      <p:sp>
        <p:nvSpPr>
          <p:cNvPr id="3" name="TextBox 2">
            <a:extLst>
              <a:ext uri="{FF2B5EF4-FFF2-40B4-BE49-F238E27FC236}">
                <a16:creationId xmlns:a16="http://schemas.microsoft.com/office/drawing/2014/main" id="{E29D0630-01AA-B77B-CC11-6C007AFB96EF}"/>
              </a:ext>
            </a:extLst>
          </p:cNvPr>
          <p:cNvSpPr txBox="1"/>
          <p:nvPr/>
        </p:nvSpPr>
        <p:spPr>
          <a:xfrm>
            <a:off x="4775200" y="1307267"/>
            <a:ext cx="4836160" cy="3787575"/>
          </a:xfrm>
          <a:prstGeom prst="rect">
            <a:avLst/>
          </a:prstGeom>
          <a:noFill/>
        </p:spPr>
        <p:txBody>
          <a:bodyPr wrap="square" rtlCol="0">
            <a:spAutoFit/>
          </a:bodyPr>
          <a:lstStyle/>
          <a:p>
            <a:pPr algn="ctr">
              <a:lnSpc>
                <a:spcPct val="150000"/>
              </a:lnSpc>
            </a:pP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Naruto was an anime/manga series initially airing from 2002-2017*.  The series’ popularity coincided with (&amp; helped fuel) an explosion in popularity of anime/manga outside of Japan.</a:t>
            </a:r>
          </a:p>
          <a:p>
            <a:pPr algn="ctr">
              <a:lnSpc>
                <a:spcPct val="150000"/>
              </a:lnSpc>
            </a:pPr>
            <a:endPar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It’s effects on the genre were significant enough that it can be considered the quintessential </a:t>
            </a:r>
            <a:r>
              <a:rPr lang="en-US" sz="16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shounen</a:t>
            </a: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series of the early 21</a:t>
            </a:r>
            <a:r>
              <a:rPr lang="en-US" sz="16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upon which many subsequent anime tropes were based.</a:t>
            </a:r>
          </a:p>
          <a:p>
            <a:pPr algn="ctr">
              <a:lnSpc>
                <a:spcPct val="150000"/>
              </a:lnSpc>
            </a:pPr>
            <a:endParaRPr lang="en-IN"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742051A-B63F-3B2C-0E80-7042F79DC265}"/>
              </a:ext>
            </a:extLst>
          </p:cNvPr>
          <p:cNvSpPr txBox="1"/>
          <p:nvPr/>
        </p:nvSpPr>
        <p:spPr>
          <a:xfrm>
            <a:off x="4277360" y="5231276"/>
            <a:ext cx="3484880" cy="1170833"/>
          </a:xfrm>
          <a:prstGeom prst="rect">
            <a:avLst/>
          </a:prstGeom>
          <a:noFill/>
        </p:spPr>
        <p:txBody>
          <a:bodyPr wrap="square" rtlCol="0">
            <a:spAutoFit/>
          </a:bodyPr>
          <a:lstStyle/>
          <a:p>
            <a:pPr>
              <a:lnSpc>
                <a:spcPct val="150000"/>
              </a:lnSpc>
            </a:pPr>
            <a:r>
              <a:rPr lang="en-IN" sz="1200" i="1" dirty="0">
                <a:solidFill>
                  <a:schemeClr val="bg1">
                    <a:lumMod val="50000"/>
                  </a:schemeClr>
                </a:solidFill>
                <a:latin typeface="+mj-lt"/>
                <a:ea typeface="Open Sans" panose="020B0606030504020204" pitchFamily="34" charset="0"/>
                <a:cs typeface="Open Sans" panose="020B0606030504020204" pitchFamily="34" charset="0"/>
              </a:rPr>
              <a:t>*</a:t>
            </a:r>
            <a:r>
              <a:rPr lang="pt-BR" sz="1200" i="1" dirty="0">
                <a:solidFill>
                  <a:schemeClr val="bg1">
                    <a:lumMod val="50000"/>
                  </a:schemeClr>
                </a:solidFill>
                <a:latin typeface="+mj-lt"/>
                <a:ea typeface="Open Sans" panose="020B0606030504020204" pitchFamily="34" charset="0"/>
                <a:cs typeface="Open Sans" panose="020B0606030504020204" pitchFamily="34" charset="0"/>
              </a:rPr>
              <a:t> Naruto (2002–07)</a:t>
            </a:r>
          </a:p>
          <a:p>
            <a:pPr>
              <a:lnSpc>
                <a:spcPct val="150000"/>
              </a:lnSpc>
            </a:pPr>
            <a:r>
              <a:rPr lang="pt-BR" sz="1200" i="1" dirty="0">
                <a:solidFill>
                  <a:schemeClr val="bg1">
                    <a:lumMod val="50000"/>
                  </a:schemeClr>
                </a:solidFill>
                <a:latin typeface="+mj-lt"/>
                <a:ea typeface="Open Sans" panose="020B0606030504020204" pitchFamily="34" charset="0"/>
                <a:cs typeface="Open Sans" panose="020B0606030504020204" pitchFamily="34" charset="0"/>
              </a:rPr>
              <a:t>   Naruto: Shippuden (2007–17)</a:t>
            </a:r>
            <a:endParaRPr lang="en-IN" sz="1200" i="1" dirty="0">
              <a:solidFill>
                <a:schemeClr val="bg1">
                  <a:lumMod val="50000"/>
                </a:schemeClr>
              </a:solidFill>
              <a:latin typeface="+mj-lt"/>
              <a:ea typeface="Open Sans" panose="020B0606030504020204" pitchFamily="34" charset="0"/>
              <a:cs typeface="Open Sans" panose="020B0606030504020204" pitchFamily="34" charset="0"/>
            </a:endParaRPr>
          </a:p>
          <a:p>
            <a:pPr>
              <a:lnSpc>
                <a:spcPct val="150000"/>
              </a:lnSpc>
            </a:pPr>
            <a:r>
              <a:rPr lang="en-IN" sz="1200" i="1" dirty="0">
                <a:solidFill>
                  <a:schemeClr val="bg1">
                    <a:lumMod val="50000"/>
                  </a:schemeClr>
                </a:solidFill>
                <a:latin typeface="+mj-lt"/>
                <a:ea typeface="Open Sans" panose="020B0606030504020204" pitchFamily="34" charset="0"/>
                <a:cs typeface="Open Sans" panose="020B0606030504020204" pitchFamily="34" charset="0"/>
              </a:rPr>
              <a:t>** </a:t>
            </a:r>
            <a:r>
              <a:rPr lang="en-IN" sz="1200" i="1" dirty="0" err="1">
                <a:solidFill>
                  <a:schemeClr val="bg1">
                    <a:lumMod val="50000"/>
                  </a:schemeClr>
                </a:solidFill>
                <a:latin typeface="+mj-lt"/>
                <a:ea typeface="Open Sans" panose="020B0606030504020204" pitchFamily="34" charset="0"/>
                <a:cs typeface="Open Sans" panose="020B0606030504020204" pitchFamily="34" charset="0"/>
              </a:rPr>
              <a:t>shounen</a:t>
            </a:r>
            <a:r>
              <a:rPr lang="en-IN" sz="1200" i="1" dirty="0">
                <a:solidFill>
                  <a:schemeClr val="bg1">
                    <a:lumMod val="50000"/>
                  </a:schemeClr>
                </a:solidFill>
                <a:latin typeface="+mj-lt"/>
                <a:ea typeface="Open Sans" panose="020B0606030504020204" pitchFamily="34" charset="0"/>
                <a:cs typeface="Open Sans" panose="020B0606030504020204" pitchFamily="34" charset="0"/>
              </a:rPr>
              <a:t> = "boys' comics", </a:t>
            </a:r>
            <a:r>
              <a:rPr lang="en-US" sz="1200" i="1" dirty="0">
                <a:solidFill>
                  <a:schemeClr val="bg1">
                    <a:lumMod val="50000"/>
                  </a:schemeClr>
                </a:solidFill>
                <a:latin typeface="+mj-lt"/>
                <a:ea typeface="Open Sans" panose="020B0606030504020204" pitchFamily="34" charset="0"/>
                <a:cs typeface="Open Sans" panose="020B0606030504020204" pitchFamily="34" charset="0"/>
              </a:rPr>
              <a:t>targeting an audience of adolescent boys</a:t>
            </a:r>
            <a:endParaRPr lang="en-IN" sz="1200" i="1" dirty="0">
              <a:solidFill>
                <a:schemeClr val="bg1">
                  <a:lumMod val="50000"/>
                </a:schemeClr>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575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E20F5-1028-1D3D-6A1C-BC847CE0036F}"/>
              </a:ext>
            </a:extLst>
          </p:cNvPr>
          <p:cNvSpPr txBox="1"/>
          <p:nvPr/>
        </p:nvSpPr>
        <p:spPr>
          <a:xfrm>
            <a:off x="4111322" y="414160"/>
            <a:ext cx="3969356"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Methods</a:t>
            </a:r>
          </a:p>
        </p:txBody>
      </p:sp>
      <p:sp>
        <p:nvSpPr>
          <p:cNvPr id="3" name="TextBox 2">
            <a:extLst>
              <a:ext uri="{FF2B5EF4-FFF2-40B4-BE49-F238E27FC236}">
                <a16:creationId xmlns:a16="http://schemas.microsoft.com/office/drawing/2014/main" id="{83271D6C-DFAB-E4F2-E553-F0A18377C97F}"/>
              </a:ext>
            </a:extLst>
          </p:cNvPr>
          <p:cNvSpPr txBox="1"/>
          <p:nvPr/>
        </p:nvSpPr>
        <p:spPr>
          <a:xfrm>
            <a:off x="1180155" y="1734859"/>
            <a:ext cx="5571141" cy="4524315"/>
          </a:xfrm>
          <a:prstGeom prst="rect">
            <a:avLst/>
          </a:prstGeom>
          <a:noFill/>
        </p:spPr>
        <p:txBody>
          <a:bodyPr wrap="none" rtlCol="0">
            <a:spAutoFit/>
          </a:bodyPr>
          <a:lstStyle/>
          <a:p>
            <a:pPr marL="742950" indent="-742950">
              <a:buFont typeface="+mj-lt"/>
              <a:buAutoNum type="arabicPeriod"/>
            </a:pPr>
            <a:r>
              <a:rPr lang="en-IN" sz="3600" dirty="0">
                <a:solidFill>
                  <a:schemeClr val="bg1"/>
                </a:solidFill>
                <a:latin typeface="Franklin Gothic Heavy" panose="020B0903020102020204" pitchFamily="34" charset="0"/>
              </a:rPr>
              <a:t>Data scraping via API</a:t>
            </a:r>
          </a:p>
          <a:p>
            <a:pPr marL="742950" indent="-742950">
              <a:buFont typeface="+mj-lt"/>
              <a:buAutoNum type="arabicPeriod"/>
            </a:pPr>
            <a:r>
              <a:rPr lang="en-IN" sz="3600" dirty="0">
                <a:solidFill>
                  <a:schemeClr val="bg1"/>
                </a:solidFill>
                <a:latin typeface="Franklin Gothic Heavy" panose="020B0903020102020204" pitchFamily="34" charset="0"/>
              </a:rPr>
              <a:t>Tokenizing</a:t>
            </a:r>
          </a:p>
          <a:p>
            <a:pPr marL="742950" indent="-742950">
              <a:buFont typeface="+mj-lt"/>
              <a:buAutoNum type="arabicPeriod"/>
            </a:pPr>
            <a:r>
              <a:rPr lang="en-IN" sz="3600" dirty="0">
                <a:solidFill>
                  <a:schemeClr val="bg1"/>
                </a:solidFill>
                <a:latin typeface="Franklin Gothic Heavy" panose="020B0903020102020204" pitchFamily="34" charset="0"/>
              </a:rPr>
              <a:t>Lemmatizing</a:t>
            </a:r>
          </a:p>
          <a:p>
            <a:pPr marL="742950" indent="-742950">
              <a:buFont typeface="+mj-lt"/>
              <a:buAutoNum type="arabicPeriod"/>
            </a:pPr>
            <a:r>
              <a:rPr lang="en-IN" sz="3600" dirty="0">
                <a:solidFill>
                  <a:schemeClr val="bg1"/>
                </a:solidFill>
                <a:latin typeface="Franklin Gothic Heavy" panose="020B0903020102020204" pitchFamily="34" charset="0"/>
              </a:rPr>
              <a:t>Stop Words</a:t>
            </a:r>
          </a:p>
          <a:p>
            <a:pPr marL="742950" indent="-742950">
              <a:buFont typeface="+mj-lt"/>
              <a:buAutoNum type="arabicPeriod"/>
            </a:pPr>
            <a:r>
              <a:rPr lang="en-IN" sz="3600" dirty="0">
                <a:solidFill>
                  <a:schemeClr val="bg1"/>
                </a:solidFill>
                <a:latin typeface="Franklin Gothic Heavy" panose="020B0903020102020204" pitchFamily="34" charset="0"/>
              </a:rPr>
              <a:t>n-word grams</a:t>
            </a:r>
          </a:p>
          <a:p>
            <a:pPr marL="742950" indent="-742950">
              <a:buFont typeface="+mj-lt"/>
              <a:buAutoNum type="arabicPeriod"/>
            </a:pPr>
            <a:r>
              <a:rPr lang="en-IN" sz="3600" dirty="0">
                <a:solidFill>
                  <a:schemeClr val="bg1"/>
                </a:solidFill>
                <a:latin typeface="Franklin Gothic Heavy" panose="020B0903020102020204" pitchFamily="34" charset="0"/>
              </a:rPr>
              <a:t>Count vectorization</a:t>
            </a:r>
          </a:p>
          <a:p>
            <a:pPr marL="742950" indent="-742950">
              <a:buFont typeface="+mj-lt"/>
              <a:buAutoNum type="arabicPeriod"/>
            </a:pPr>
            <a:r>
              <a:rPr lang="en-IN" sz="3600" dirty="0">
                <a:solidFill>
                  <a:schemeClr val="bg1"/>
                </a:solidFill>
                <a:latin typeface="Franklin Gothic Heavy" panose="020B0903020102020204" pitchFamily="34" charset="0"/>
              </a:rPr>
              <a:t>Grid Search</a:t>
            </a:r>
          </a:p>
          <a:p>
            <a:pPr marL="742950" indent="-742950">
              <a:buFont typeface="+mj-lt"/>
              <a:buAutoNum type="arabicPeriod"/>
            </a:pPr>
            <a:r>
              <a:rPr lang="en-IN" sz="3600" dirty="0">
                <a:solidFill>
                  <a:schemeClr val="bg1"/>
                </a:solidFill>
                <a:latin typeface="Franklin Gothic Heavy" panose="020B0903020102020204" pitchFamily="34" charset="0"/>
              </a:rPr>
              <a:t>Confusion Matrices</a:t>
            </a:r>
          </a:p>
        </p:txBody>
      </p:sp>
    </p:spTree>
    <p:extLst>
      <p:ext uri="{BB962C8B-B14F-4D97-AF65-F5344CB8AC3E}">
        <p14:creationId xmlns:p14="http://schemas.microsoft.com/office/powerpoint/2010/main" val="319597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E20F5-1028-1D3D-6A1C-BC847CE0036F}"/>
              </a:ext>
            </a:extLst>
          </p:cNvPr>
          <p:cNvSpPr txBox="1"/>
          <p:nvPr/>
        </p:nvSpPr>
        <p:spPr>
          <a:xfrm>
            <a:off x="988678" y="414160"/>
            <a:ext cx="10214656"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Classification Methods</a:t>
            </a:r>
          </a:p>
        </p:txBody>
      </p:sp>
      <p:sp>
        <p:nvSpPr>
          <p:cNvPr id="3" name="TextBox 2">
            <a:extLst>
              <a:ext uri="{FF2B5EF4-FFF2-40B4-BE49-F238E27FC236}">
                <a16:creationId xmlns:a16="http://schemas.microsoft.com/office/drawing/2014/main" id="{83271D6C-DFAB-E4F2-E553-F0A18377C97F}"/>
              </a:ext>
            </a:extLst>
          </p:cNvPr>
          <p:cNvSpPr txBox="1"/>
          <p:nvPr/>
        </p:nvSpPr>
        <p:spPr>
          <a:xfrm>
            <a:off x="1149675" y="2121040"/>
            <a:ext cx="8711167" cy="3785652"/>
          </a:xfrm>
          <a:prstGeom prst="rect">
            <a:avLst/>
          </a:prstGeom>
          <a:noFill/>
        </p:spPr>
        <p:txBody>
          <a:bodyPr wrap="none" rtlCol="0">
            <a:spAutoFit/>
          </a:bodyPr>
          <a:lstStyle/>
          <a:p>
            <a:pPr marL="742950" indent="-742950">
              <a:buFont typeface="+mj-lt"/>
              <a:buAutoNum type="arabicPeriod"/>
            </a:pPr>
            <a:r>
              <a:rPr lang="en-IN" sz="6000" dirty="0">
                <a:solidFill>
                  <a:schemeClr val="bg1"/>
                </a:solidFill>
                <a:latin typeface="Franklin Gothic Heavy" panose="020B0903020102020204" pitchFamily="34" charset="0"/>
              </a:rPr>
              <a:t> Naïve Bayes </a:t>
            </a:r>
          </a:p>
          <a:p>
            <a:pPr marL="742950" indent="-742950">
              <a:buFont typeface="+mj-lt"/>
              <a:buAutoNum type="arabicPeriod"/>
            </a:pPr>
            <a:r>
              <a:rPr lang="en-IN" sz="6000" dirty="0">
                <a:solidFill>
                  <a:schemeClr val="bg1"/>
                </a:solidFill>
                <a:latin typeface="Franklin Gothic Heavy" panose="020B0903020102020204" pitchFamily="34" charset="0"/>
              </a:rPr>
              <a:t> NB w/</a:t>
            </a:r>
            <a:r>
              <a:rPr lang="en-IN" sz="6000" dirty="0" err="1">
                <a:solidFill>
                  <a:schemeClr val="bg1"/>
                </a:solidFill>
                <a:latin typeface="Franklin Gothic Heavy" panose="020B0903020102020204" pitchFamily="34" charset="0"/>
              </a:rPr>
              <a:t>TfidfVectorizer</a:t>
            </a:r>
            <a:endParaRPr lang="en-IN" sz="6000" dirty="0">
              <a:solidFill>
                <a:schemeClr val="bg1"/>
              </a:solidFill>
              <a:latin typeface="Franklin Gothic Heavy" panose="020B0903020102020204" pitchFamily="34" charset="0"/>
            </a:endParaRPr>
          </a:p>
          <a:p>
            <a:pPr marL="742950" indent="-742950">
              <a:buFont typeface="+mj-lt"/>
              <a:buAutoNum type="arabicPeriod"/>
            </a:pPr>
            <a:r>
              <a:rPr lang="en-IN" sz="6000" dirty="0">
                <a:solidFill>
                  <a:schemeClr val="bg1"/>
                </a:solidFill>
                <a:latin typeface="Franklin Gothic Heavy" panose="020B0903020102020204" pitchFamily="34" charset="0"/>
              </a:rPr>
              <a:t> Random Forest</a:t>
            </a:r>
          </a:p>
          <a:p>
            <a:pPr marL="742950" indent="-742950">
              <a:buFont typeface="+mj-lt"/>
              <a:buAutoNum type="arabicPeriod"/>
            </a:pPr>
            <a:r>
              <a:rPr lang="en-IN" sz="6000" dirty="0">
                <a:solidFill>
                  <a:schemeClr val="bg1"/>
                </a:solidFill>
                <a:latin typeface="Franklin Gothic Heavy" panose="020B0903020102020204" pitchFamily="34" charset="0"/>
              </a:rPr>
              <a:t> K Nearest </a:t>
            </a:r>
            <a:r>
              <a:rPr lang="en-IN" sz="6000" dirty="0" err="1">
                <a:solidFill>
                  <a:schemeClr val="bg1"/>
                </a:solidFill>
                <a:latin typeface="Franklin Gothic Heavy" panose="020B0903020102020204" pitchFamily="34" charset="0"/>
              </a:rPr>
              <a:t>Neighbors</a:t>
            </a:r>
            <a:endParaRPr lang="en-IN" sz="6000" dirty="0">
              <a:solidFill>
                <a:schemeClr val="bg1"/>
              </a:solidFill>
              <a:latin typeface="Franklin Gothic Heavy" panose="020B0903020102020204" pitchFamily="34" charset="0"/>
            </a:endParaRPr>
          </a:p>
        </p:txBody>
      </p:sp>
      <p:sp>
        <p:nvSpPr>
          <p:cNvPr id="7" name="TextBox 6">
            <a:extLst>
              <a:ext uri="{FF2B5EF4-FFF2-40B4-BE49-F238E27FC236}">
                <a16:creationId xmlns:a16="http://schemas.microsoft.com/office/drawing/2014/main" id="{82DEC059-E3AA-7789-DAAC-054A524C8D77}"/>
              </a:ext>
            </a:extLst>
          </p:cNvPr>
          <p:cNvSpPr txBox="1"/>
          <p:nvPr/>
        </p:nvSpPr>
        <p:spPr>
          <a:xfrm>
            <a:off x="8063973" y="3783727"/>
            <a:ext cx="4190023" cy="1631216"/>
          </a:xfrm>
          <a:prstGeom prst="rect">
            <a:avLst/>
          </a:prstGeom>
          <a:noFill/>
        </p:spPr>
        <p:txBody>
          <a:bodyPr wrap="square" rtlCol="0">
            <a:spAutoFit/>
          </a:bodyPr>
          <a:lstStyle/>
          <a:p>
            <a:r>
              <a:rPr lang="en-US" sz="2000" b="1" i="0" dirty="0">
                <a:solidFill>
                  <a:schemeClr val="bg1"/>
                </a:solidFill>
                <a:effectLst/>
                <a:latin typeface="Franklin Gothic Heavy" panose="020B0903020102020204" pitchFamily="34" charset="0"/>
              </a:rPr>
              <a:t>(Term Frequency-Inverse </a:t>
            </a:r>
          </a:p>
          <a:p>
            <a:r>
              <a:rPr lang="en-US" sz="2000" b="1" i="0" dirty="0">
                <a:solidFill>
                  <a:schemeClr val="bg1"/>
                </a:solidFill>
                <a:effectLst/>
                <a:latin typeface="Franklin Gothic Heavy" panose="020B0903020102020204" pitchFamily="34" charset="0"/>
              </a:rPr>
              <a:t>Document Frequency Vectorizer)</a:t>
            </a:r>
          </a:p>
          <a:p>
            <a:endParaRPr lang="en-IN" sz="6000" dirty="0">
              <a:solidFill>
                <a:schemeClr val="bg1"/>
              </a:solidFill>
              <a:latin typeface="Franklin Gothic Heavy" panose="020B0903020102020204" pitchFamily="34" charset="0"/>
            </a:endParaRPr>
          </a:p>
        </p:txBody>
      </p:sp>
      <p:sp>
        <p:nvSpPr>
          <p:cNvPr id="4" name="TextBox 3">
            <a:extLst>
              <a:ext uri="{FF2B5EF4-FFF2-40B4-BE49-F238E27FC236}">
                <a16:creationId xmlns:a16="http://schemas.microsoft.com/office/drawing/2014/main" id="{7008FB9E-F502-F0ED-341C-D0DE0136A6DC}"/>
              </a:ext>
            </a:extLst>
          </p:cNvPr>
          <p:cNvSpPr txBox="1"/>
          <p:nvPr/>
        </p:nvSpPr>
        <p:spPr>
          <a:xfrm>
            <a:off x="6576404" y="2460288"/>
            <a:ext cx="4190023" cy="1323439"/>
          </a:xfrm>
          <a:prstGeom prst="rect">
            <a:avLst/>
          </a:prstGeom>
          <a:noFill/>
        </p:spPr>
        <p:txBody>
          <a:bodyPr wrap="square" rtlCol="0">
            <a:spAutoFit/>
          </a:bodyPr>
          <a:lstStyle/>
          <a:p>
            <a:r>
              <a:rPr lang="en-US" sz="2000" b="1" i="0" dirty="0">
                <a:solidFill>
                  <a:schemeClr val="bg1"/>
                </a:solidFill>
                <a:effectLst/>
                <a:latin typeface="Franklin Gothic Heavy" panose="020B0903020102020204" pitchFamily="34" charset="0"/>
              </a:rPr>
              <a:t>(Using Standard </a:t>
            </a:r>
            <a:r>
              <a:rPr lang="en-US" sz="2000" b="1" i="0" dirty="0" err="1">
                <a:solidFill>
                  <a:schemeClr val="bg1"/>
                </a:solidFill>
                <a:effectLst/>
                <a:latin typeface="Franklin Gothic Heavy" panose="020B0903020102020204" pitchFamily="34" charset="0"/>
              </a:rPr>
              <a:t>CountVectorizer</a:t>
            </a:r>
            <a:r>
              <a:rPr lang="en-US" sz="2000" b="1" i="0" dirty="0">
                <a:solidFill>
                  <a:schemeClr val="bg1"/>
                </a:solidFill>
                <a:effectLst/>
                <a:latin typeface="Franklin Gothic Heavy" panose="020B0903020102020204" pitchFamily="34" charset="0"/>
              </a:rPr>
              <a:t>)</a:t>
            </a:r>
          </a:p>
          <a:p>
            <a:endParaRPr lang="en-IN" sz="60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207294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3" name="Rectangle 22">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3" y="111430"/>
            <a:ext cx="10656891" cy="3902673"/>
          </a:xfrm>
        </p:spPr>
        <p:txBody>
          <a:bodyPr vert="horz" lIns="91440" tIns="45720" rIns="91440" bIns="45720" rtlCol="0" anchor="t">
            <a:normAutofit/>
          </a:bodyPr>
          <a:lstStyle/>
          <a:p>
            <a:r>
              <a:rPr lang="en-US" sz="5200" dirty="0">
                <a:solidFill>
                  <a:srgbClr val="FFFFFF"/>
                </a:solidFill>
              </a:rPr>
              <a:t>Baseline</a:t>
            </a:r>
          </a:p>
        </p:txBody>
      </p:sp>
      <p:sp>
        <p:nvSpPr>
          <p:cNvPr id="25" name="Rectangle 2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BA92DA-2C9D-FE27-65DF-60FE02CA211C}"/>
              </a:ext>
            </a:extLst>
          </p:cNvPr>
          <p:cNvSpPr txBox="1"/>
          <p:nvPr/>
        </p:nvSpPr>
        <p:spPr>
          <a:xfrm>
            <a:off x="1349558" y="1199687"/>
            <a:ext cx="8621559" cy="2123658"/>
          </a:xfrm>
          <a:prstGeom prst="rect">
            <a:avLst/>
          </a:prstGeom>
          <a:noFill/>
        </p:spPr>
        <p:txBody>
          <a:bodyPr wrap="square" rtlCol="0">
            <a:spAutoFit/>
          </a:bodyPr>
          <a:lstStyle/>
          <a:p>
            <a:r>
              <a:rPr lang="en-IN" sz="4400" u="sng" dirty="0">
                <a:latin typeface="+mj-lt"/>
              </a:rPr>
              <a:t>Dataset</a:t>
            </a:r>
            <a:r>
              <a:rPr lang="en-IN" sz="4400" dirty="0">
                <a:latin typeface="+mj-lt"/>
              </a:rPr>
              <a:t>:</a:t>
            </a:r>
          </a:p>
          <a:p>
            <a:r>
              <a:rPr lang="en-IN" sz="4400" dirty="0">
                <a:latin typeface="+mj-lt"/>
              </a:rPr>
              <a:t>4887 posts from r/anime (50.8%)</a:t>
            </a:r>
          </a:p>
          <a:p>
            <a:r>
              <a:rPr lang="en-IN" sz="4400" dirty="0">
                <a:latin typeface="+mj-lt"/>
              </a:rPr>
              <a:t>4734 posts from r/Naruto (49.2%)</a:t>
            </a:r>
          </a:p>
        </p:txBody>
      </p:sp>
      <p:sp>
        <p:nvSpPr>
          <p:cNvPr id="10" name="TextBox 9">
            <a:extLst>
              <a:ext uri="{FF2B5EF4-FFF2-40B4-BE49-F238E27FC236}">
                <a16:creationId xmlns:a16="http://schemas.microsoft.com/office/drawing/2014/main" id="{35CE1D18-A87A-F2F2-C358-407BEE76C4FA}"/>
              </a:ext>
            </a:extLst>
          </p:cNvPr>
          <p:cNvSpPr txBox="1"/>
          <p:nvPr/>
        </p:nvSpPr>
        <p:spPr>
          <a:xfrm>
            <a:off x="2367225" y="4360318"/>
            <a:ext cx="8621559" cy="1015663"/>
          </a:xfrm>
          <a:prstGeom prst="rect">
            <a:avLst/>
          </a:prstGeom>
          <a:noFill/>
        </p:spPr>
        <p:txBody>
          <a:bodyPr wrap="square" rtlCol="0">
            <a:spAutoFit/>
          </a:bodyPr>
          <a:lstStyle/>
          <a:p>
            <a:r>
              <a:rPr lang="en-IN" sz="3200" b="1" dirty="0">
                <a:latin typeface="+mj-lt"/>
              </a:rPr>
              <a:t>Baseline prediction accuracy: </a:t>
            </a:r>
            <a:r>
              <a:rPr lang="en-IN" sz="6000" b="1" dirty="0">
                <a:latin typeface="+mj-lt"/>
              </a:rPr>
              <a:t>50.8%</a:t>
            </a:r>
          </a:p>
        </p:txBody>
      </p:sp>
      <p:sp>
        <p:nvSpPr>
          <p:cNvPr id="12" name="Oval 11">
            <a:extLst>
              <a:ext uri="{FF2B5EF4-FFF2-40B4-BE49-F238E27FC236}">
                <a16:creationId xmlns:a16="http://schemas.microsoft.com/office/drawing/2014/main" id="{2CB5F032-DBBD-2E3B-AEA5-B29DC451F102}"/>
              </a:ext>
            </a:extLst>
          </p:cNvPr>
          <p:cNvSpPr/>
          <p:nvPr/>
        </p:nvSpPr>
        <p:spPr>
          <a:xfrm>
            <a:off x="6984078" y="1753516"/>
            <a:ext cx="1991360" cy="101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Tree>
    <p:extLst>
      <p:ext uri="{BB962C8B-B14F-4D97-AF65-F5344CB8AC3E}">
        <p14:creationId xmlns:p14="http://schemas.microsoft.com/office/powerpoint/2010/main" val="216096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644</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vt:i4>
      </vt:variant>
    </vt:vector>
  </HeadingPairs>
  <TitlesOfParts>
    <vt:vector size="34" baseType="lpstr">
      <vt:lpstr>Calibri Light</vt:lpstr>
      <vt:lpstr>Franklin Gothic Heavy</vt:lpstr>
      <vt:lpstr>Bahnschrift Condensed</vt:lpstr>
      <vt:lpstr>Product Sans</vt:lpstr>
      <vt:lpstr>Bangers</vt:lpstr>
      <vt:lpstr>Arial</vt:lpstr>
      <vt:lpstr>Work Sans SemiBold</vt:lpstr>
      <vt:lpstr>Open Sans</vt:lpstr>
      <vt:lpstr>Calibri</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vt:lpstr>
      <vt:lpstr>Naïve Bayes (w/ Standard CountVectorizer)</vt:lpstr>
      <vt:lpstr>NB w/ TfidfVectorizer </vt:lpstr>
      <vt:lpstr>Random Forest</vt:lpstr>
      <vt:lpstr>K Nearest Neighbors</vt:lpstr>
      <vt:lpstr>PowerPoint Presentation</vt:lpstr>
      <vt:lpstr>PowerPoint Presentation</vt:lpstr>
      <vt:lpstr>Most common words</vt:lpstr>
      <vt:lpstr>Most common bigrams</vt:lpstr>
      <vt:lpstr>Most common trigrams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D W</cp:lastModifiedBy>
  <cp:revision>18</cp:revision>
  <dcterms:created xsi:type="dcterms:W3CDTF">2022-06-09T05:32:15Z</dcterms:created>
  <dcterms:modified xsi:type="dcterms:W3CDTF">2023-03-06T17:17:18Z</dcterms:modified>
</cp:coreProperties>
</file>